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7" r:id="rId5"/>
    <p:sldId id="260" r:id="rId6"/>
    <p:sldId id="259" r:id="rId7"/>
    <p:sldId id="261" r:id="rId8"/>
    <p:sldId id="262" r:id="rId9"/>
    <p:sldId id="263"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5C228AC8-E93C-47BB-88AF-840A8B469D1E}" type="datetimeFigureOut">
              <a:rPr lang="tr-TR" smtClean="0"/>
              <a:t>24.05.2023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EAB1823B-CBB8-4447-A616-AA4A8F357D1D}" type="slidenum">
              <a:rPr lang="tr-TR" smtClean="0"/>
              <a:t>‹#›</a:t>
            </a:fld>
            <a:endParaRPr lang="tr-TR"/>
          </a:p>
        </p:txBody>
      </p:sp>
    </p:spTree>
    <p:extLst>
      <p:ext uri="{BB962C8B-B14F-4D97-AF65-F5344CB8AC3E}">
        <p14:creationId xmlns:p14="http://schemas.microsoft.com/office/powerpoint/2010/main" val="121681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5C228AC8-E93C-47BB-88AF-840A8B469D1E}" type="datetimeFigureOut">
              <a:rPr lang="tr-TR" smtClean="0"/>
              <a:t>24.05.2023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AB1823B-CBB8-4447-A616-AA4A8F357D1D}" type="slidenum">
              <a:rPr lang="tr-TR" smtClean="0"/>
              <a:t>‹#›</a:t>
            </a:fld>
            <a:endParaRPr lang="tr-TR"/>
          </a:p>
        </p:txBody>
      </p:sp>
    </p:spTree>
    <p:extLst>
      <p:ext uri="{BB962C8B-B14F-4D97-AF65-F5344CB8AC3E}">
        <p14:creationId xmlns:p14="http://schemas.microsoft.com/office/powerpoint/2010/main" val="3474172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5C228AC8-E93C-47BB-88AF-840A8B469D1E}" type="datetimeFigureOut">
              <a:rPr lang="tr-TR" smtClean="0"/>
              <a:t>24.05.2023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AB1823B-CBB8-4447-A616-AA4A8F357D1D}" type="slidenum">
              <a:rPr lang="tr-TR" smtClean="0"/>
              <a:t>‹#›</a:t>
            </a:fld>
            <a:endParaRPr lang="tr-TR"/>
          </a:p>
        </p:txBody>
      </p:sp>
    </p:spTree>
    <p:extLst>
      <p:ext uri="{BB962C8B-B14F-4D97-AF65-F5344CB8AC3E}">
        <p14:creationId xmlns:p14="http://schemas.microsoft.com/office/powerpoint/2010/main" val="170576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5C228AC8-E93C-47BB-88AF-840A8B469D1E}" type="datetimeFigureOut">
              <a:rPr lang="tr-TR" smtClean="0"/>
              <a:t>24.05.2023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AB1823B-CBB8-4447-A616-AA4A8F357D1D}" type="slidenum">
              <a:rPr lang="tr-TR" smtClean="0"/>
              <a:t>‹#›</a:t>
            </a:fld>
            <a:endParaRPr lang="tr-TR"/>
          </a:p>
        </p:txBody>
      </p:sp>
    </p:spTree>
    <p:extLst>
      <p:ext uri="{BB962C8B-B14F-4D97-AF65-F5344CB8AC3E}">
        <p14:creationId xmlns:p14="http://schemas.microsoft.com/office/powerpoint/2010/main" val="2553114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tr-TR"/>
              <a:t>Asıl başlık stilini düzenlemek için tıklayın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a:xfrm>
            <a:off x="8593667" y="6272784"/>
            <a:ext cx="2644309" cy="365125"/>
          </a:xfrm>
        </p:spPr>
        <p:txBody>
          <a:bodyPr/>
          <a:lstStyle/>
          <a:p>
            <a:fld id="{5C228AC8-E93C-47BB-88AF-840A8B469D1E}" type="datetimeFigureOut">
              <a:rPr lang="tr-TR" smtClean="0"/>
              <a:t>24.05.2023</a:t>
            </a:fld>
            <a:endParaRPr lang="tr-TR"/>
          </a:p>
        </p:txBody>
      </p:sp>
      <p:sp>
        <p:nvSpPr>
          <p:cNvPr id="5" name="Footer Placeholder 4"/>
          <p:cNvSpPr>
            <a:spLocks noGrp="1"/>
          </p:cNvSpPr>
          <p:nvPr>
            <p:ph type="ftr" sz="quarter" idx="11"/>
          </p:nvPr>
        </p:nvSpPr>
        <p:spPr>
          <a:xfrm>
            <a:off x="2182708" y="6272784"/>
            <a:ext cx="6327648" cy="365125"/>
          </a:xfrm>
        </p:spPr>
        <p:txBody>
          <a:bodyPr/>
          <a:lstStyle/>
          <a:p>
            <a:endParaRPr lang="tr-T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EAB1823B-CBB8-4447-A616-AA4A8F357D1D}" type="slidenum">
              <a:rPr lang="tr-TR" smtClean="0"/>
              <a:t>‹#›</a:t>
            </a:fld>
            <a:endParaRPr lang="tr-TR"/>
          </a:p>
        </p:txBody>
      </p:sp>
    </p:spTree>
    <p:extLst>
      <p:ext uri="{BB962C8B-B14F-4D97-AF65-F5344CB8AC3E}">
        <p14:creationId xmlns:p14="http://schemas.microsoft.com/office/powerpoint/2010/main" val="2108482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5C228AC8-E93C-47BB-88AF-840A8B469D1E}" type="datetimeFigureOut">
              <a:rPr lang="tr-TR" smtClean="0"/>
              <a:t>24.05.2023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AB1823B-CBB8-4447-A616-AA4A8F357D1D}" type="slidenum">
              <a:rPr lang="tr-TR" smtClean="0"/>
              <a:t>‹#›</a:t>
            </a:fld>
            <a:endParaRPr lang="tr-TR"/>
          </a:p>
        </p:txBody>
      </p:sp>
    </p:spTree>
    <p:extLst>
      <p:ext uri="{BB962C8B-B14F-4D97-AF65-F5344CB8AC3E}">
        <p14:creationId xmlns:p14="http://schemas.microsoft.com/office/powerpoint/2010/main" val="967748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5C228AC8-E93C-47BB-88AF-840A8B469D1E}" type="datetimeFigureOut">
              <a:rPr lang="tr-TR" smtClean="0"/>
              <a:t>24.05.2023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EAB1823B-CBB8-4447-A616-AA4A8F357D1D}" type="slidenum">
              <a:rPr lang="tr-TR" smtClean="0"/>
              <a:t>‹#›</a:t>
            </a:fld>
            <a:endParaRPr lang="tr-TR"/>
          </a:p>
        </p:txBody>
      </p:sp>
    </p:spTree>
    <p:extLst>
      <p:ext uri="{BB962C8B-B14F-4D97-AF65-F5344CB8AC3E}">
        <p14:creationId xmlns:p14="http://schemas.microsoft.com/office/powerpoint/2010/main" val="3581413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5C228AC8-E93C-47BB-88AF-840A8B469D1E}" type="datetimeFigureOut">
              <a:rPr lang="tr-TR" smtClean="0"/>
              <a:t>24.05.2023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EAB1823B-CBB8-4447-A616-AA4A8F357D1D}" type="slidenum">
              <a:rPr lang="tr-TR" smtClean="0"/>
              <a:t>‹#›</a:t>
            </a:fld>
            <a:endParaRPr lang="tr-TR"/>
          </a:p>
        </p:txBody>
      </p:sp>
    </p:spTree>
    <p:extLst>
      <p:ext uri="{BB962C8B-B14F-4D97-AF65-F5344CB8AC3E}">
        <p14:creationId xmlns:p14="http://schemas.microsoft.com/office/powerpoint/2010/main" val="3470759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228AC8-E93C-47BB-88AF-840A8B469D1E}" type="datetimeFigureOut">
              <a:rPr lang="tr-TR" smtClean="0"/>
              <a:t>24.05.2023</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EAB1823B-CBB8-4447-A616-AA4A8F357D1D}" type="slidenum">
              <a:rPr lang="tr-TR" smtClean="0"/>
              <a:t>‹#›</a:t>
            </a:fld>
            <a:endParaRPr lang="tr-TR"/>
          </a:p>
        </p:txBody>
      </p:sp>
    </p:spTree>
    <p:extLst>
      <p:ext uri="{BB962C8B-B14F-4D97-AF65-F5344CB8AC3E}">
        <p14:creationId xmlns:p14="http://schemas.microsoft.com/office/powerpoint/2010/main" val="91099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tr-TR"/>
              <a:t>Asıl başlık stilini düzenlemek için tıklayın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5C228AC8-E93C-47BB-88AF-840A8B469D1E}" type="datetimeFigureOut">
              <a:rPr lang="tr-TR" smtClean="0"/>
              <a:t>24.05.2023</a:t>
            </a:fld>
            <a:endParaRPr lang="tr-TR"/>
          </a:p>
        </p:txBody>
      </p:sp>
      <p:sp>
        <p:nvSpPr>
          <p:cNvPr id="6" name="Footer Placeholder 5"/>
          <p:cNvSpPr>
            <a:spLocks noGrp="1"/>
          </p:cNvSpPr>
          <p:nvPr>
            <p:ph type="ftr" sz="quarter" idx="11"/>
          </p:nvPr>
        </p:nvSpPr>
        <p:spPr/>
        <p:txBody>
          <a:bodyPr/>
          <a:lstStyle/>
          <a:p>
            <a:endParaRPr lang="tr-T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EAB1823B-CBB8-4447-A616-AA4A8F357D1D}" type="slidenum">
              <a:rPr lang="tr-TR" smtClean="0"/>
              <a:t>‹#›</a:t>
            </a:fld>
            <a:endParaRPr lang="tr-TR"/>
          </a:p>
        </p:txBody>
      </p:sp>
    </p:spTree>
    <p:extLst>
      <p:ext uri="{BB962C8B-B14F-4D97-AF65-F5344CB8AC3E}">
        <p14:creationId xmlns:p14="http://schemas.microsoft.com/office/powerpoint/2010/main" val="1382316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5C228AC8-E93C-47BB-88AF-840A8B469D1E}" type="datetimeFigureOut">
              <a:rPr lang="tr-TR" smtClean="0"/>
              <a:t>24.05.2023</a:t>
            </a:fld>
            <a:endParaRPr lang="tr-TR"/>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EAB1823B-CBB8-4447-A616-AA4A8F357D1D}" type="slidenum">
              <a:rPr lang="tr-TR" smtClean="0"/>
              <a:t>‹#›</a:t>
            </a:fld>
            <a:endParaRPr lang="tr-TR"/>
          </a:p>
        </p:txBody>
      </p:sp>
    </p:spTree>
    <p:extLst>
      <p:ext uri="{BB962C8B-B14F-4D97-AF65-F5344CB8AC3E}">
        <p14:creationId xmlns:p14="http://schemas.microsoft.com/office/powerpoint/2010/main" val="1908766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5C228AC8-E93C-47BB-88AF-840A8B469D1E}" type="datetimeFigureOut">
              <a:rPr lang="tr-TR" smtClean="0"/>
              <a:t>24.05.2023</a:t>
            </a:fld>
            <a:endParaRPr lang="tr-T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tr-T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EAB1823B-CBB8-4447-A616-AA4A8F357D1D}" type="slidenum">
              <a:rPr lang="tr-TR" smtClean="0"/>
              <a:t>‹#›</a:t>
            </a:fld>
            <a:endParaRPr lang="tr-TR"/>
          </a:p>
        </p:txBody>
      </p:sp>
    </p:spTree>
    <p:extLst>
      <p:ext uri="{BB962C8B-B14F-4D97-AF65-F5344CB8AC3E}">
        <p14:creationId xmlns:p14="http://schemas.microsoft.com/office/powerpoint/2010/main" val="16639529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016B2FB-284B-F079-607A-626C72333917}"/>
              </a:ext>
            </a:extLst>
          </p:cNvPr>
          <p:cNvSpPr>
            <a:spLocks noGrp="1"/>
          </p:cNvSpPr>
          <p:nvPr>
            <p:ph type="ctrTitle"/>
          </p:nvPr>
        </p:nvSpPr>
        <p:spPr/>
        <p:txBody>
          <a:bodyPr>
            <a:noAutofit/>
          </a:bodyPr>
          <a:lstStyle/>
          <a:p>
            <a:r>
              <a:rPr lang="en-GB" sz="5400" b="1" dirty="0">
                <a:latin typeface="Segoe UI" panose="020B0502040204020203" pitchFamily="34" charset="0"/>
                <a:cs typeface="Segoe UI" panose="020B0502040204020203" pitchFamily="34" charset="0"/>
              </a:rPr>
              <a:t>Print Your Dreams: Exploring the World of 3D Printing</a:t>
            </a:r>
            <a:endParaRPr lang="tr-TR" sz="5400" b="1" dirty="0">
              <a:latin typeface="Segoe UI" panose="020B0502040204020203" pitchFamily="34" charset="0"/>
              <a:cs typeface="Segoe UI" panose="020B0502040204020203" pitchFamily="34" charset="0"/>
            </a:endParaRPr>
          </a:p>
        </p:txBody>
      </p:sp>
      <p:sp>
        <p:nvSpPr>
          <p:cNvPr id="3" name="Alt Başlık 2">
            <a:extLst>
              <a:ext uri="{FF2B5EF4-FFF2-40B4-BE49-F238E27FC236}">
                <a16:creationId xmlns:a16="http://schemas.microsoft.com/office/drawing/2014/main" id="{6E5D08D9-70C5-4292-D1F0-3DBB7C27BA69}"/>
              </a:ext>
            </a:extLst>
          </p:cNvPr>
          <p:cNvSpPr>
            <a:spLocks noGrp="1"/>
          </p:cNvSpPr>
          <p:nvPr>
            <p:ph type="subTitle" idx="1"/>
          </p:nvPr>
        </p:nvSpPr>
        <p:spPr/>
        <p:txBody>
          <a:bodyPr>
            <a:normAutofit fontScale="92500" lnSpcReduction="20000"/>
          </a:bodyPr>
          <a:lstStyle/>
          <a:p>
            <a:r>
              <a:rPr lang="en-GB" dirty="0">
                <a:cs typeface="Times New Roman" panose="02020603050405020304" pitchFamily="18" charset="0"/>
              </a:rPr>
              <a:t>Presentation Task</a:t>
            </a:r>
          </a:p>
          <a:p>
            <a:r>
              <a:rPr lang="en-GB" dirty="0">
                <a:cs typeface="Times New Roman" panose="02020603050405020304" pitchFamily="18" charset="0"/>
              </a:rPr>
              <a:t>Batuhan ODÇIKIN</a:t>
            </a:r>
          </a:p>
          <a:p>
            <a:r>
              <a:rPr lang="en-GB" dirty="0">
                <a:cs typeface="Times New Roman" panose="02020603050405020304" pitchFamily="18" charset="0"/>
              </a:rPr>
              <a:t>B2-11 </a:t>
            </a:r>
          </a:p>
          <a:p>
            <a:endParaRPr lang="tr-TR" dirty="0"/>
          </a:p>
        </p:txBody>
      </p:sp>
    </p:spTree>
    <p:extLst>
      <p:ext uri="{BB962C8B-B14F-4D97-AF65-F5344CB8AC3E}">
        <p14:creationId xmlns:p14="http://schemas.microsoft.com/office/powerpoint/2010/main" val="28028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BF65D55-3147-91AC-9B32-64C82998FA8B}"/>
              </a:ext>
            </a:extLst>
          </p:cNvPr>
          <p:cNvSpPr>
            <a:spLocks noGrp="1"/>
          </p:cNvSpPr>
          <p:nvPr>
            <p:ph type="title"/>
          </p:nvPr>
        </p:nvSpPr>
        <p:spPr>
          <a:xfrm>
            <a:off x="838200" y="122323"/>
            <a:ext cx="10058400" cy="1609344"/>
          </a:xfrm>
        </p:spPr>
        <p:txBody>
          <a:bodyPr>
            <a:normAutofit/>
          </a:bodyPr>
          <a:lstStyle/>
          <a:p>
            <a:r>
              <a:rPr lang="tr-TR" sz="4800" b="1" dirty="0" err="1">
                <a:latin typeface="Segoe UI" panose="020B0502040204020203" pitchFamily="34" charset="0"/>
                <a:cs typeface="Segoe UI" panose="020B0502040204020203" pitchFamily="34" charset="0"/>
              </a:rPr>
              <a:t>Future</a:t>
            </a:r>
            <a:r>
              <a:rPr lang="tr-TR" sz="4800" b="1" dirty="0">
                <a:latin typeface="Segoe UI" panose="020B0502040204020203" pitchFamily="34" charset="0"/>
                <a:cs typeface="Segoe UI" panose="020B0502040204020203" pitchFamily="34" charset="0"/>
              </a:rPr>
              <a:t> of 3D</a:t>
            </a:r>
            <a:r>
              <a:rPr lang="tr-TR" sz="4800" dirty="0"/>
              <a:t> </a:t>
            </a:r>
            <a:r>
              <a:rPr lang="en-GB" sz="4800" b="1" dirty="0">
                <a:latin typeface="Segoe UI" panose="020B0502040204020203" pitchFamily="34" charset="0"/>
                <a:cs typeface="Segoe UI" panose="020B0502040204020203" pitchFamily="34" charset="0"/>
              </a:rPr>
              <a:t>Printing</a:t>
            </a:r>
            <a:endParaRPr lang="tr-TR" sz="4800" b="1" dirty="0">
              <a:latin typeface="Segoe UI" panose="020B0502040204020203" pitchFamily="34" charset="0"/>
              <a:cs typeface="Segoe UI" panose="020B0502040204020203" pitchFamily="34" charset="0"/>
            </a:endParaRPr>
          </a:p>
        </p:txBody>
      </p:sp>
      <p:sp>
        <p:nvSpPr>
          <p:cNvPr id="3" name="İçerik Yer Tutucusu 2">
            <a:extLst>
              <a:ext uri="{FF2B5EF4-FFF2-40B4-BE49-F238E27FC236}">
                <a16:creationId xmlns:a16="http://schemas.microsoft.com/office/drawing/2014/main" id="{D6A9BB64-85FA-D245-2109-2DEA681E23DF}"/>
              </a:ext>
            </a:extLst>
          </p:cNvPr>
          <p:cNvSpPr>
            <a:spLocks noGrp="1"/>
          </p:cNvSpPr>
          <p:nvPr>
            <p:ph idx="1"/>
          </p:nvPr>
        </p:nvSpPr>
        <p:spPr>
          <a:xfrm>
            <a:off x="770628" y="1612780"/>
            <a:ext cx="4958751" cy="4667251"/>
          </a:xfrm>
        </p:spPr>
        <p:txBody>
          <a:bodyPr>
            <a:normAutofit/>
          </a:bodyPr>
          <a:lstStyle/>
          <a:p>
            <a:pPr marL="0" indent="0">
              <a:buNone/>
            </a:pPr>
            <a:r>
              <a:rPr lang="en-GB" sz="1800" dirty="0"/>
              <a:t>3D has very big </a:t>
            </a:r>
            <a:r>
              <a:rPr lang="en-GB" sz="1800" dirty="0" err="1"/>
              <a:t>potentional</a:t>
            </a:r>
            <a:r>
              <a:rPr lang="en-GB" sz="1800" dirty="0"/>
              <a:t>. Like fifteen years ago 3D printing is a very high tech that only a few people can </a:t>
            </a:r>
            <a:r>
              <a:rPr lang="en-GB" sz="1800" dirty="0" err="1"/>
              <a:t>axcess</a:t>
            </a:r>
            <a:r>
              <a:rPr lang="en-GB" sz="1800" dirty="0"/>
              <a:t>. But today 3D printers </a:t>
            </a:r>
            <a:r>
              <a:rPr lang="en-GB" sz="1800" dirty="0" err="1"/>
              <a:t>comed</a:t>
            </a:r>
            <a:r>
              <a:rPr lang="en-GB" sz="1800" dirty="0"/>
              <a:t> to our homes and they are usable and reachable for everyone. </a:t>
            </a:r>
          </a:p>
          <a:p>
            <a:r>
              <a:rPr lang="en-GB" sz="1800" b="1" dirty="0"/>
              <a:t>Advancements in Materials: </a:t>
            </a:r>
            <a:r>
              <a:rPr lang="en-GB" sz="1800" dirty="0"/>
              <a:t>Researchers are continuously exploring new materials, such as biocompatible materials for medical applications and conductive materials for electronics.</a:t>
            </a:r>
          </a:p>
          <a:p>
            <a:r>
              <a:rPr lang="en-GB" sz="1800" b="1" dirty="0"/>
              <a:t>Large-Scale Printing:</a:t>
            </a:r>
            <a:r>
              <a:rPr lang="en-GB" sz="1800" dirty="0"/>
              <a:t> As you can see there are a </a:t>
            </a:r>
            <a:r>
              <a:rPr lang="en-GB" sz="1800" dirty="0" err="1"/>
              <a:t>lambo</a:t>
            </a:r>
            <a:r>
              <a:rPr lang="en-GB" sz="1800" dirty="0"/>
              <a:t> that 3D printed from a 3D printer. Maybe in to the future, we can 3D print and drive our cars. Who knows?</a:t>
            </a:r>
          </a:p>
        </p:txBody>
      </p:sp>
      <p:cxnSp>
        <p:nvCxnSpPr>
          <p:cNvPr id="4" name="Düz Bağlayıcı 3">
            <a:extLst>
              <a:ext uri="{FF2B5EF4-FFF2-40B4-BE49-F238E27FC236}">
                <a16:creationId xmlns:a16="http://schemas.microsoft.com/office/drawing/2014/main" id="{A704BFF6-7B5D-7955-B1D1-58C2CAC2A724}"/>
              </a:ext>
            </a:extLst>
          </p:cNvPr>
          <p:cNvCxnSpPr/>
          <p:nvPr/>
        </p:nvCxnSpPr>
        <p:spPr>
          <a:xfrm>
            <a:off x="957532" y="1380226"/>
            <a:ext cx="7643004" cy="0"/>
          </a:xfrm>
          <a:prstGeom prst="line">
            <a:avLst/>
          </a:prstGeom>
        </p:spPr>
        <p:style>
          <a:lnRef idx="1">
            <a:schemeClr val="accent2"/>
          </a:lnRef>
          <a:fillRef idx="0">
            <a:schemeClr val="accent2"/>
          </a:fillRef>
          <a:effectRef idx="0">
            <a:schemeClr val="accent2"/>
          </a:effectRef>
          <a:fontRef idx="minor">
            <a:schemeClr val="tx1"/>
          </a:fontRef>
        </p:style>
      </p:cxnSp>
      <p:sp>
        <p:nvSpPr>
          <p:cNvPr id="5" name="Dikdörtgen 4">
            <a:extLst>
              <a:ext uri="{FF2B5EF4-FFF2-40B4-BE49-F238E27FC236}">
                <a16:creationId xmlns:a16="http://schemas.microsoft.com/office/drawing/2014/main" id="{F39BD402-D51D-20F9-535C-1B7E3F81112B}"/>
              </a:ext>
            </a:extLst>
          </p:cNvPr>
          <p:cNvSpPr/>
          <p:nvPr/>
        </p:nvSpPr>
        <p:spPr>
          <a:xfrm>
            <a:off x="905774" y="1345721"/>
            <a:ext cx="7910422" cy="4571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1" name="Resim 10" descr="et, Hayvani yağ, pişirme, aşçılık, iç mekan içeren bir resim&#10;&#10;Açıklama otomatik olarak oluşturuldu">
            <a:extLst>
              <a:ext uri="{FF2B5EF4-FFF2-40B4-BE49-F238E27FC236}">
                <a16:creationId xmlns:a16="http://schemas.microsoft.com/office/drawing/2014/main" id="{ED77DEF9-D494-2111-DE92-7010F6F12E7F}"/>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9183139" y="4509772"/>
            <a:ext cx="2703668" cy="1770259"/>
          </a:xfrm>
          <a:prstGeom prst="rect">
            <a:avLst/>
          </a:prstGeom>
          <a:ln>
            <a:noFill/>
          </a:ln>
          <a:effectLst>
            <a:softEdge rad="112500"/>
          </a:effectLst>
        </p:spPr>
      </p:pic>
      <p:pic>
        <p:nvPicPr>
          <p:cNvPr id="13" name="Resim 12" descr="tekerlek, araba lastiği, taşıt, araç, kara taşıtı içeren bir resim&#10;&#10;Açıklama otomatik olarak oluşturuldu">
            <a:extLst>
              <a:ext uri="{FF2B5EF4-FFF2-40B4-BE49-F238E27FC236}">
                <a16:creationId xmlns:a16="http://schemas.microsoft.com/office/drawing/2014/main" id="{F5B33FB7-A299-A837-2F73-1DB21EF88D61}"/>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5729379" y="1596184"/>
            <a:ext cx="4805594" cy="2700744"/>
          </a:xfrm>
          <a:prstGeom prst="rect">
            <a:avLst/>
          </a:prstGeom>
          <a:ln>
            <a:noFill/>
          </a:ln>
          <a:effectLst>
            <a:softEdge rad="112500"/>
          </a:effectLst>
        </p:spPr>
      </p:pic>
      <p:sp>
        <p:nvSpPr>
          <p:cNvPr id="16" name="Metin kutusu 15">
            <a:extLst>
              <a:ext uri="{FF2B5EF4-FFF2-40B4-BE49-F238E27FC236}">
                <a16:creationId xmlns:a16="http://schemas.microsoft.com/office/drawing/2014/main" id="{8C5DA23A-AF79-0906-5217-D8214431C560}"/>
              </a:ext>
            </a:extLst>
          </p:cNvPr>
          <p:cNvSpPr txBox="1"/>
          <p:nvPr/>
        </p:nvSpPr>
        <p:spPr>
          <a:xfrm>
            <a:off x="6642340" y="4325106"/>
            <a:ext cx="2109680" cy="369332"/>
          </a:xfrm>
          <a:prstGeom prst="rect">
            <a:avLst/>
          </a:prstGeom>
          <a:noFill/>
        </p:spPr>
        <p:txBody>
          <a:bodyPr wrap="none" rtlCol="0">
            <a:spAutoFit/>
          </a:bodyPr>
          <a:lstStyle/>
          <a:p>
            <a:r>
              <a:rPr lang="en-GB" dirty="0"/>
              <a:t>3D printed Lambo</a:t>
            </a:r>
          </a:p>
        </p:txBody>
      </p:sp>
    </p:spTree>
    <p:extLst>
      <p:ext uri="{BB962C8B-B14F-4D97-AF65-F5344CB8AC3E}">
        <p14:creationId xmlns:p14="http://schemas.microsoft.com/office/powerpoint/2010/main" val="979471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E7D0E42-3380-A090-EE79-0D5AA28F623D}"/>
              </a:ext>
            </a:extLst>
          </p:cNvPr>
          <p:cNvSpPr>
            <a:spLocks noGrp="1"/>
          </p:cNvSpPr>
          <p:nvPr>
            <p:ph type="title"/>
          </p:nvPr>
        </p:nvSpPr>
        <p:spPr>
          <a:xfrm>
            <a:off x="838200" y="2766218"/>
            <a:ext cx="10515600" cy="1325563"/>
          </a:xfrm>
        </p:spPr>
        <p:txBody>
          <a:bodyPr>
            <a:normAutofit/>
          </a:bodyPr>
          <a:lstStyle/>
          <a:p>
            <a:pPr algn="ctr"/>
            <a:r>
              <a:rPr lang="en-GB" sz="5400" dirty="0">
                <a:latin typeface="Times New Roman" panose="02020603050405020304" pitchFamily="18" charset="0"/>
                <a:cs typeface="Times New Roman" panose="02020603050405020304" pitchFamily="18" charset="0"/>
              </a:rPr>
              <a:t>Thanks for listening &lt;3</a:t>
            </a:r>
            <a:endParaRPr lang="tr-TR" sz="5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8042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E5BE80-68E9-28D8-3BED-C1605D4D33BA}"/>
              </a:ext>
            </a:extLst>
          </p:cNvPr>
          <p:cNvSpPr>
            <a:spLocks noGrp="1"/>
          </p:cNvSpPr>
          <p:nvPr>
            <p:ph type="title"/>
          </p:nvPr>
        </p:nvSpPr>
        <p:spPr/>
        <p:txBody>
          <a:bodyPr/>
          <a:lstStyle/>
          <a:p>
            <a:r>
              <a:rPr lang="en-GB" b="1" u="sng" dirty="0">
                <a:latin typeface="Segoe UI" panose="020B0502040204020203" pitchFamily="34" charset="0"/>
                <a:cs typeface="Segoe UI" panose="020B0502040204020203" pitchFamily="34" charset="0"/>
              </a:rPr>
              <a:t>Contents</a:t>
            </a:r>
            <a:endParaRPr lang="tr-TR" b="1" u="sng" dirty="0">
              <a:latin typeface="Segoe UI" panose="020B0502040204020203" pitchFamily="34" charset="0"/>
              <a:cs typeface="Segoe UI" panose="020B0502040204020203" pitchFamily="34" charset="0"/>
            </a:endParaRPr>
          </a:p>
        </p:txBody>
      </p:sp>
      <p:sp>
        <p:nvSpPr>
          <p:cNvPr id="3" name="İçerik Yer Tutucusu 2">
            <a:extLst>
              <a:ext uri="{FF2B5EF4-FFF2-40B4-BE49-F238E27FC236}">
                <a16:creationId xmlns:a16="http://schemas.microsoft.com/office/drawing/2014/main" id="{A299AE3E-5FAC-8617-F402-22C8428E0DE2}"/>
              </a:ext>
            </a:extLst>
          </p:cNvPr>
          <p:cNvSpPr>
            <a:spLocks noGrp="1"/>
          </p:cNvSpPr>
          <p:nvPr>
            <p:ph idx="1"/>
          </p:nvPr>
        </p:nvSpPr>
        <p:spPr/>
        <p:txBody>
          <a:bodyPr>
            <a:normAutofit/>
          </a:bodyPr>
          <a:lstStyle/>
          <a:p>
            <a:r>
              <a:rPr lang="en-GB" b="1" dirty="0"/>
              <a:t>Introduction to 3D Printing</a:t>
            </a:r>
          </a:p>
          <a:p>
            <a:r>
              <a:rPr lang="en-GB" b="1" dirty="0"/>
              <a:t>How 3D Printing Works</a:t>
            </a:r>
          </a:p>
          <a:p>
            <a:r>
              <a:rPr lang="en-GB" b="1" dirty="0"/>
              <a:t>How 3D Printers Work</a:t>
            </a:r>
          </a:p>
          <a:p>
            <a:r>
              <a:rPr lang="en-GB" b="1" dirty="0"/>
              <a:t>Materials Used in 3D Printing</a:t>
            </a:r>
          </a:p>
          <a:p>
            <a:r>
              <a:rPr lang="en-GB" b="1" dirty="0"/>
              <a:t>Applications of 3D Printing</a:t>
            </a:r>
          </a:p>
          <a:p>
            <a:r>
              <a:rPr lang="en-GB" b="1" dirty="0"/>
              <a:t>Advantages of 3D Printing</a:t>
            </a:r>
          </a:p>
          <a:p>
            <a:r>
              <a:rPr lang="en-GB" b="1" dirty="0"/>
              <a:t>Challenges and Limitations of 3D Printing</a:t>
            </a:r>
          </a:p>
          <a:p>
            <a:r>
              <a:rPr lang="en-GB" b="1" dirty="0"/>
              <a:t>Future of 3D Printing</a:t>
            </a:r>
          </a:p>
        </p:txBody>
      </p:sp>
    </p:spTree>
    <p:extLst>
      <p:ext uri="{BB962C8B-B14F-4D97-AF65-F5344CB8AC3E}">
        <p14:creationId xmlns:p14="http://schemas.microsoft.com/office/powerpoint/2010/main" val="408382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12D2FA-3310-9561-CC8D-AF39AC93C2E0}"/>
              </a:ext>
            </a:extLst>
          </p:cNvPr>
          <p:cNvSpPr>
            <a:spLocks noGrp="1"/>
          </p:cNvSpPr>
          <p:nvPr>
            <p:ph type="title"/>
          </p:nvPr>
        </p:nvSpPr>
        <p:spPr>
          <a:xfrm>
            <a:off x="777815" y="216281"/>
            <a:ext cx="10058400" cy="1609344"/>
          </a:xfrm>
        </p:spPr>
        <p:txBody>
          <a:bodyPr>
            <a:normAutofit/>
          </a:bodyPr>
          <a:lstStyle/>
          <a:p>
            <a:r>
              <a:rPr lang="en-GB" sz="4800" b="1" dirty="0">
                <a:latin typeface="Segoe UI" panose="020B0502040204020203" pitchFamily="34" charset="0"/>
                <a:cs typeface="Segoe UI" panose="020B0502040204020203" pitchFamily="34" charset="0"/>
              </a:rPr>
              <a:t>Introduction</a:t>
            </a:r>
            <a:r>
              <a:rPr lang="en-GB" sz="4500" b="1" dirty="0">
                <a:latin typeface="Segoe UI" panose="020B0502040204020203" pitchFamily="34" charset="0"/>
                <a:cs typeface="Segoe UI" panose="020B0502040204020203" pitchFamily="34" charset="0"/>
              </a:rPr>
              <a:t> to 3D Printing</a:t>
            </a:r>
            <a:endParaRPr lang="tr-TR" sz="4500" dirty="0">
              <a:latin typeface="Segoe UI" panose="020B0502040204020203" pitchFamily="34" charset="0"/>
              <a:cs typeface="Segoe UI" panose="020B0502040204020203" pitchFamily="34" charset="0"/>
            </a:endParaRPr>
          </a:p>
        </p:txBody>
      </p:sp>
      <p:sp>
        <p:nvSpPr>
          <p:cNvPr id="3" name="İçerik Yer Tutucusu 2">
            <a:extLst>
              <a:ext uri="{FF2B5EF4-FFF2-40B4-BE49-F238E27FC236}">
                <a16:creationId xmlns:a16="http://schemas.microsoft.com/office/drawing/2014/main" id="{AD6CF319-111E-0936-6715-C4A267D317A8}"/>
              </a:ext>
            </a:extLst>
          </p:cNvPr>
          <p:cNvSpPr>
            <a:spLocks noGrp="1"/>
          </p:cNvSpPr>
          <p:nvPr>
            <p:ph idx="1"/>
          </p:nvPr>
        </p:nvSpPr>
        <p:spPr>
          <a:xfrm>
            <a:off x="777815" y="2446726"/>
            <a:ext cx="4760343" cy="2366813"/>
          </a:xfrm>
        </p:spPr>
        <p:txBody>
          <a:bodyPr>
            <a:normAutofit/>
          </a:bodyPr>
          <a:lstStyle/>
          <a:p>
            <a:r>
              <a:rPr lang="en-GB" dirty="0">
                <a:cs typeface="Segoe UI" panose="020B0502040204020203" pitchFamily="34" charset="0"/>
              </a:rPr>
              <a:t>3D printing technology allows to creating three-dimensional objects from digital designs. </a:t>
            </a:r>
          </a:p>
          <a:p>
            <a:r>
              <a:rPr lang="en-GB" dirty="0">
                <a:cs typeface="Segoe UI" panose="020B0502040204020203" pitchFamily="34" charset="0"/>
              </a:rPr>
              <a:t>Unlike traditional manufacturing ways, 3D printers build objects layer by layer.</a:t>
            </a:r>
            <a:endParaRPr lang="tr-TR" dirty="0">
              <a:cs typeface="Segoe UI" panose="020B0502040204020203" pitchFamily="34" charset="0"/>
            </a:endParaRPr>
          </a:p>
        </p:txBody>
      </p:sp>
      <p:sp>
        <p:nvSpPr>
          <p:cNvPr id="7" name="Dikdörtgen 6">
            <a:extLst>
              <a:ext uri="{FF2B5EF4-FFF2-40B4-BE49-F238E27FC236}">
                <a16:creationId xmlns:a16="http://schemas.microsoft.com/office/drawing/2014/main" id="{52AA06F7-1948-D4A2-C3CA-FB8F52480293}"/>
              </a:ext>
            </a:extLst>
          </p:cNvPr>
          <p:cNvSpPr/>
          <p:nvPr/>
        </p:nvSpPr>
        <p:spPr>
          <a:xfrm>
            <a:off x="905773" y="1345721"/>
            <a:ext cx="9083615" cy="4571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Resim 4" descr="taslak, çizim, çizgi sanatı, tasarım içeren bir resim&#10;&#10;Açıklama otomatik olarak oluşturuldu">
            <a:extLst>
              <a:ext uri="{FF2B5EF4-FFF2-40B4-BE49-F238E27FC236}">
                <a16:creationId xmlns:a16="http://schemas.microsoft.com/office/drawing/2014/main" id="{49C76496-84A8-FB7D-C8BE-7928F3E80B6E}"/>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341852" y="1605591"/>
            <a:ext cx="5200291" cy="4450152"/>
          </a:xfrm>
          <a:prstGeom prst="rect">
            <a:avLst/>
          </a:prstGeom>
        </p:spPr>
      </p:pic>
      <p:pic>
        <p:nvPicPr>
          <p:cNvPr id="10" name="Resim 9" descr="maden, gümüş, iç mekan, cihaz içeren bir resim&#10;&#10;Açıklama otomatik olarak oluşturuldu">
            <a:extLst>
              <a:ext uri="{FF2B5EF4-FFF2-40B4-BE49-F238E27FC236}">
                <a16:creationId xmlns:a16="http://schemas.microsoft.com/office/drawing/2014/main" id="{99598664-D404-4655-9C5D-30FEC84C0815}"/>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252247" y="4438377"/>
            <a:ext cx="2285911" cy="2147804"/>
          </a:xfrm>
          <a:prstGeom prst="rect">
            <a:avLst/>
          </a:prstGeom>
          <a:ln>
            <a:noFill/>
          </a:ln>
          <a:effectLst>
            <a:softEdge rad="112500"/>
          </a:effectLst>
        </p:spPr>
      </p:pic>
    </p:spTree>
    <p:extLst>
      <p:ext uri="{BB962C8B-B14F-4D97-AF65-F5344CB8AC3E}">
        <p14:creationId xmlns:p14="http://schemas.microsoft.com/office/powerpoint/2010/main" val="3853580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E651B2-30F2-1D67-177F-5C74C9D48857}"/>
              </a:ext>
            </a:extLst>
          </p:cNvPr>
          <p:cNvSpPr>
            <a:spLocks noGrp="1"/>
          </p:cNvSpPr>
          <p:nvPr>
            <p:ph type="title"/>
          </p:nvPr>
        </p:nvSpPr>
        <p:spPr>
          <a:xfrm>
            <a:off x="811056" y="147080"/>
            <a:ext cx="10058400" cy="1609344"/>
          </a:xfrm>
        </p:spPr>
        <p:txBody>
          <a:bodyPr/>
          <a:lstStyle/>
          <a:p>
            <a:r>
              <a:rPr lang="en-GB" sz="4800" b="1" dirty="0">
                <a:latin typeface="Segoe UI" panose="020B0502040204020203" pitchFamily="34" charset="0"/>
                <a:cs typeface="Segoe UI" panose="020B0502040204020203" pitchFamily="34" charset="0"/>
              </a:rPr>
              <a:t>HOW 3D Printers Work</a:t>
            </a:r>
            <a:endParaRPr lang="tr-TR" sz="4800" b="1" dirty="0">
              <a:latin typeface="Segoe UI" panose="020B0502040204020203" pitchFamily="34" charset="0"/>
              <a:cs typeface="Segoe UI" panose="020B0502040204020203" pitchFamily="34" charset="0"/>
            </a:endParaRPr>
          </a:p>
        </p:txBody>
      </p:sp>
      <p:sp>
        <p:nvSpPr>
          <p:cNvPr id="3" name="İçerik Yer Tutucusu 2">
            <a:extLst>
              <a:ext uri="{FF2B5EF4-FFF2-40B4-BE49-F238E27FC236}">
                <a16:creationId xmlns:a16="http://schemas.microsoft.com/office/drawing/2014/main" id="{5C283006-0C18-B50C-D034-5109B99BFD92}"/>
              </a:ext>
            </a:extLst>
          </p:cNvPr>
          <p:cNvSpPr>
            <a:spLocks noGrp="1"/>
          </p:cNvSpPr>
          <p:nvPr>
            <p:ph idx="1"/>
          </p:nvPr>
        </p:nvSpPr>
        <p:spPr>
          <a:xfrm>
            <a:off x="905774" y="2017891"/>
            <a:ext cx="5227435" cy="4050792"/>
          </a:xfrm>
        </p:spPr>
        <p:txBody>
          <a:bodyPr>
            <a:normAutofit fontScale="92500" lnSpcReduction="10000"/>
          </a:bodyPr>
          <a:lstStyle/>
          <a:p>
            <a:r>
              <a:rPr lang="en-GB" dirty="0"/>
              <a:t>3D printers consist of several main components, including a build platform, an extruder or nozzle, and a control system.</a:t>
            </a:r>
          </a:p>
          <a:p>
            <a:r>
              <a:rPr lang="en-GB" dirty="0"/>
              <a:t>The build platform provides a stable surface on which the object is printed and ensures proper adhesion of each layer.</a:t>
            </a:r>
          </a:p>
          <a:p>
            <a:r>
              <a:rPr lang="en-GB" dirty="0"/>
              <a:t>The extruder or nozzle is responsible for heating and depositing the material onto the build platform according to the instructions from the digital model.</a:t>
            </a:r>
          </a:p>
          <a:p>
            <a:r>
              <a:rPr lang="en-GB" dirty="0"/>
              <a:t>The control system coordinates the movement of the printer's components, controlling the deposition of material and ensuring accurate layering and positioning.</a:t>
            </a:r>
            <a:endParaRPr lang="tr-TR" dirty="0"/>
          </a:p>
        </p:txBody>
      </p:sp>
      <p:sp>
        <p:nvSpPr>
          <p:cNvPr id="4" name="Dikdörtgen 3">
            <a:extLst>
              <a:ext uri="{FF2B5EF4-FFF2-40B4-BE49-F238E27FC236}">
                <a16:creationId xmlns:a16="http://schemas.microsoft.com/office/drawing/2014/main" id="{1222BAE7-7B53-E4C6-7925-F92603F59531}"/>
              </a:ext>
            </a:extLst>
          </p:cNvPr>
          <p:cNvSpPr/>
          <p:nvPr/>
        </p:nvSpPr>
        <p:spPr>
          <a:xfrm>
            <a:off x="905774" y="1345721"/>
            <a:ext cx="9489056" cy="4571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 name="Resim 5">
            <a:extLst>
              <a:ext uri="{FF2B5EF4-FFF2-40B4-BE49-F238E27FC236}">
                <a16:creationId xmlns:a16="http://schemas.microsoft.com/office/drawing/2014/main" id="{56FB064B-C6D9-9B1F-1A40-33E7C00BC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4161" y="1803222"/>
            <a:ext cx="3997265" cy="3997265"/>
          </a:xfrm>
          <a:prstGeom prst="rect">
            <a:avLst/>
          </a:prstGeom>
        </p:spPr>
      </p:pic>
    </p:spTree>
    <p:extLst>
      <p:ext uri="{BB962C8B-B14F-4D97-AF65-F5344CB8AC3E}">
        <p14:creationId xmlns:p14="http://schemas.microsoft.com/office/powerpoint/2010/main" val="3965491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B97E9AB-36D1-C32E-3F27-386CBEAB2DF3}"/>
              </a:ext>
            </a:extLst>
          </p:cNvPr>
          <p:cNvSpPr>
            <a:spLocks noGrp="1"/>
          </p:cNvSpPr>
          <p:nvPr>
            <p:ph type="title"/>
          </p:nvPr>
        </p:nvSpPr>
        <p:spPr>
          <a:xfrm>
            <a:off x="776549" y="182708"/>
            <a:ext cx="10058400" cy="1609344"/>
          </a:xfrm>
        </p:spPr>
        <p:txBody>
          <a:bodyPr>
            <a:normAutofit/>
          </a:bodyPr>
          <a:lstStyle/>
          <a:p>
            <a:r>
              <a:rPr lang="tr-TR" sz="4800" b="1" dirty="0">
                <a:latin typeface="Segoe UI" panose="020B0502040204020203" pitchFamily="34" charset="0"/>
                <a:cs typeface="Segoe UI" panose="020B0502040204020203" pitchFamily="34" charset="0"/>
              </a:rPr>
              <a:t>How 3D Pr</a:t>
            </a:r>
            <a:r>
              <a:rPr lang="en-GB" sz="4800" b="1" dirty="0">
                <a:latin typeface="Segoe UI" panose="020B0502040204020203" pitchFamily="34" charset="0"/>
                <a:cs typeface="Segoe UI" panose="020B0502040204020203" pitchFamily="34" charset="0"/>
              </a:rPr>
              <a:t>I</a:t>
            </a:r>
            <a:r>
              <a:rPr lang="tr-TR" sz="4800" b="1" dirty="0" err="1">
                <a:latin typeface="Segoe UI" panose="020B0502040204020203" pitchFamily="34" charset="0"/>
                <a:cs typeface="Segoe UI" panose="020B0502040204020203" pitchFamily="34" charset="0"/>
              </a:rPr>
              <a:t>nt</a:t>
            </a:r>
            <a:r>
              <a:rPr lang="en-GB" sz="4800" b="1" dirty="0">
                <a:latin typeface="Segoe UI" panose="020B0502040204020203" pitchFamily="34" charset="0"/>
                <a:cs typeface="Segoe UI" panose="020B0502040204020203" pitchFamily="34" charset="0"/>
              </a:rPr>
              <a:t>I</a:t>
            </a:r>
            <a:r>
              <a:rPr lang="tr-TR" sz="4800" b="1" dirty="0">
                <a:latin typeface="Segoe UI" panose="020B0502040204020203" pitchFamily="34" charset="0"/>
                <a:cs typeface="Segoe UI" panose="020B0502040204020203" pitchFamily="34" charset="0"/>
              </a:rPr>
              <a:t>ng Works</a:t>
            </a:r>
          </a:p>
        </p:txBody>
      </p:sp>
      <p:sp>
        <p:nvSpPr>
          <p:cNvPr id="3" name="İçerik Yer Tutucusu 2">
            <a:extLst>
              <a:ext uri="{FF2B5EF4-FFF2-40B4-BE49-F238E27FC236}">
                <a16:creationId xmlns:a16="http://schemas.microsoft.com/office/drawing/2014/main" id="{2FB970AD-2E14-B059-7236-6E2B937961C2}"/>
              </a:ext>
            </a:extLst>
          </p:cNvPr>
          <p:cNvSpPr>
            <a:spLocks noGrp="1"/>
          </p:cNvSpPr>
          <p:nvPr>
            <p:ph idx="1"/>
          </p:nvPr>
        </p:nvSpPr>
        <p:spPr>
          <a:xfrm>
            <a:off x="723735" y="1894636"/>
            <a:ext cx="3983966" cy="4350888"/>
          </a:xfrm>
        </p:spPr>
        <p:txBody>
          <a:bodyPr>
            <a:normAutofit/>
          </a:bodyPr>
          <a:lstStyle/>
          <a:p>
            <a:pPr>
              <a:lnSpc>
                <a:spcPct val="80000"/>
              </a:lnSpc>
            </a:pPr>
            <a:r>
              <a:rPr lang="en-GB" sz="1900" b="1" dirty="0"/>
              <a:t>Design: </a:t>
            </a:r>
            <a:r>
              <a:rPr lang="en-GB" sz="1900" dirty="0"/>
              <a:t>A 3D model is created using computer-aided design (CAD) software or obtained from an existing digital file.</a:t>
            </a:r>
          </a:p>
          <a:p>
            <a:pPr>
              <a:lnSpc>
                <a:spcPct val="80000"/>
              </a:lnSpc>
            </a:pPr>
            <a:r>
              <a:rPr lang="en-GB" sz="1900" b="1" dirty="0"/>
              <a:t>Slicing: </a:t>
            </a:r>
            <a:r>
              <a:rPr lang="en-GB" sz="1900" dirty="0"/>
              <a:t>The 3D model is sliced into thin cross-sectional layers.</a:t>
            </a:r>
          </a:p>
          <a:p>
            <a:pPr>
              <a:lnSpc>
                <a:spcPct val="80000"/>
              </a:lnSpc>
            </a:pPr>
            <a:r>
              <a:rPr lang="en-GB" sz="1900" b="1" dirty="0"/>
              <a:t>Printing: </a:t>
            </a:r>
            <a:r>
              <a:rPr lang="en-GB" sz="1900" dirty="0"/>
              <a:t>The 3D printer reads the sliced model and deposits or solidifies the material layer by layer, following the design specifications.</a:t>
            </a:r>
          </a:p>
          <a:p>
            <a:pPr>
              <a:lnSpc>
                <a:spcPct val="80000"/>
              </a:lnSpc>
            </a:pPr>
            <a:r>
              <a:rPr lang="en-GB" sz="1900" b="1" dirty="0"/>
              <a:t>Post-Processing: </a:t>
            </a:r>
            <a:r>
              <a:rPr lang="en-GB" sz="1900" dirty="0"/>
              <a:t>Once printing is complete, any necessary finishing touches such as polishing, painting, or assembly are performed.</a:t>
            </a:r>
            <a:endParaRPr lang="tr-TR" sz="1900" dirty="0"/>
          </a:p>
        </p:txBody>
      </p:sp>
      <p:cxnSp>
        <p:nvCxnSpPr>
          <p:cNvPr id="4" name="Düz Bağlayıcı 3">
            <a:extLst>
              <a:ext uri="{FF2B5EF4-FFF2-40B4-BE49-F238E27FC236}">
                <a16:creationId xmlns:a16="http://schemas.microsoft.com/office/drawing/2014/main" id="{DF1138D9-A806-9AE3-347E-744ED1978015}"/>
              </a:ext>
            </a:extLst>
          </p:cNvPr>
          <p:cNvCxnSpPr/>
          <p:nvPr/>
        </p:nvCxnSpPr>
        <p:spPr>
          <a:xfrm>
            <a:off x="957532" y="1380226"/>
            <a:ext cx="7643004" cy="0"/>
          </a:xfrm>
          <a:prstGeom prst="line">
            <a:avLst/>
          </a:prstGeom>
        </p:spPr>
        <p:style>
          <a:lnRef idx="1">
            <a:schemeClr val="accent2"/>
          </a:lnRef>
          <a:fillRef idx="0">
            <a:schemeClr val="accent2"/>
          </a:fillRef>
          <a:effectRef idx="0">
            <a:schemeClr val="accent2"/>
          </a:effectRef>
          <a:fontRef idx="minor">
            <a:schemeClr val="tx1"/>
          </a:fontRef>
        </p:style>
      </p:cxnSp>
      <p:sp>
        <p:nvSpPr>
          <p:cNvPr id="6" name="Dikdörtgen 5">
            <a:extLst>
              <a:ext uri="{FF2B5EF4-FFF2-40B4-BE49-F238E27FC236}">
                <a16:creationId xmlns:a16="http://schemas.microsoft.com/office/drawing/2014/main" id="{1558F778-05D7-F45E-D632-5CE576EE8678}"/>
              </a:ext>
            </a:extLst>
          </p:cNvPr>
          <p:cNvSpPr/>
          <p:nvPr/>
        </p:nvSpPr>
        <p:spPr>
          <a:xfrm>
            <a:off x="905774" y="1345721"/>
            <a:ext cx="7910422" cy="4571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Resim 6" descr="metin, tekerlek, ekran görüntüsü, araba lastiği içeren bir resim&#10;&#10;Açıklama otomatik olarak oluşturuldu">
            <a:extLst>
              <a:ext uri="{FF2B5EF4-FFF2-40B4-BE49-F238E27FC236}">
                <a16:creationId xmlns:a16="http://schemas.microsoft.com/office/drawing/2014/main" id="{E617584B-A553-3C55-834F-9799ABEC6265}"/>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511"/>
          <a:stretch/>
        </p:blipFill>
        <p:spPr>
          <a:xfrm>
            <a:off x="5084533" y="2054013"/>
            <a:ext cx="3311952" cy="1784853"/>
          </a:xfrm>
          <a:prstGeom prst="rect">
            <a:avLst/>
          </a:prstGeom>
          <a:ln>
            <a:noFill/>
          </a:ln>
          <a:effectLst>
            <a:softEdge rad="112500"/>
          </a:effectLst>
        </p:spPr>
      </p:pic>
      <p:pic>
        <p:nvPicPr>
          <p:cNvPr id="9" name="Resim 8" descr="metin, ekran görüntüsü, diyagram, grafik yazılımı içeren bir resim&#10;&#10;Açıklama otomatik olarak oluşturuldu">
            <a:extLst>
              <a:ext uri="{FF2B5EF4-FFF2-40B4-BE49-F238E27FC236}">
                <a16:creationId xmlns:a16="http://schemas.microsoft.com/office/drawing/2014/main" id="{4736F565-6383-BA5E-25F7-755D01FE026C}"/>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8396484" y="2054005"/>
            <a:ext cx="3326395" cy="1784853"/>
          </a:xfrm>
          <a:prstGeom prst="rect">
            <a:avLst/>
          </a:prstGeom>
          <a:ln>
            <a:noFill/>
          </a:ln>
          <a:effectLst>
            <a:softEdge rad="112500"/>
          </a:effectLst>
        </p:spPr>
      </p:pic>
      <p:pic>
        <p:nvPicPr>
          <p:cNvPr id="12" name="Resim 11" descr="kişi, şahıs, teknisyen, alet, tıbbi cihazlar içeren bir resim&#10;&#10;Açıklama otomatik olarak oluşturuldu">
            <a:extLst>
              <a:ext uri="{FF2B5EF4-FFF2-40B4-BE49-F238E27FC236}">
                <a16:creationId xmlns:a16="http://schemas.microsoft.com/office/drawing/2014/main" id="{2889EDE8-135A-DD2C-5A97-AF70DB7C2023}"/>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1" t="10820" r="6" b="6717"/>
          <a:stretch/>
        </p:blipFill>
        <p:spPr>
          <a:xfrm>
            <a:off x="8396484" y="3838861"/>
            <a:ext cx="3326395" cy="1854570"/>
          </a:xfrm>
          <a:prstGeom prst="rect">
            <a:avLst/>
          </a:prstGeom>
          <a:ln>
            <a:noFill/>
          </a:ln>
          <a:effectLst>
            <a:softEdge rad="112500"/>
          </a:effectLst>
        </p:spPr>
      </p:pic>
      <p:pic>
        <p:nvPicPr>
          <p:cNvPr id="14" name="Resim 13" descr="ekran görüntüsü, metin, iç mekan içeren bir resim&#10;&#10;Açıklama otomatik olarak oluşturuldu">
            <a:extLst>
              <a:ext uri="{FF2B5EF4-FFF2-40B4-BE49-F238E27FC236}">
                <a16:creationId xmlns:a16="http://schemas.microsoft.com/office/drawing/2014/main" id="{45BC50A8-8EE2-6E3F-9650-913CE24001EF}"/>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5091975" y="3838864"/>
            <a:ext cx="3311732" cy="1854570"/>
          </a:xfrm>
          <a:prstGeom prst="rect">
            <a:avLst/>
          </a:prstGeom>
          <a:ln>
            <a:noFill/>
          </a:ln>
          <a:effectLst>
            <a:softEdge rad="112500"/>
          </a:effectLst>
        </p:spPr>
      </p:pic>
      <p:sp>
        <p:nvSpPr>
          <p:cNvPr id="5" name="Metin kutusu 4">
            <a:extLst>
              <a:ext uri="{FF2B5EF4-FFF2-40B4-BE49-F238E27FC236}">
                <a16:creationId xmlns:a16="http://schemas.microsoft.com/office/drawing/2014/main" id="{2882A1A3-CB66-FC8E-2678-11906D69A9E8}"/>
              </a:ext>
            </a:extLst>
          </p:cNvPr>
          <p:cNvSpPr txBox="1"/>
          <p:nvPr/>
        </p:nvSpPr>
        <p:spPr>
          <a:xfrm>
            <a:off x="7007042" y="5876192"/>
            <a:ext cx="2793329" cy="369332"/>
          </a:xfrm>
          <a:prstGeom prst="rect">
            <a:avLst/>
          </a:prstGeom>
          <a:noFill/>
        </p:spPr>
        <p:txBody>
          <a:bodyPr wrap="none" rtlCol="0">
            <a:spAutoFit/>
          </a:bodyPr>
          <a:lstStyle/>
          <a:p>
            <a:r>
              <a:rPr lang="en-GB" dirty="0"/>
              <a:t>Four steps of 3D printing</a:t>
            </a:r>
            <a:endParaRPr lang="tr-TR" dirty="0"/>
          </a:p>
        </p:txBody>
      </p:sp>
    </p:spTree>
    <p:extLst>
      <p:ext uri="{BB962C8B-B14F-4D97-AF65-F5344CB8AC3E}">
        <p14:creationId xmlns:p14="http://schemas.microsoft.com/office/powerpoint/2010/main" val="3869940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B2F3F2-FC04-88CE-1EC4-34910B43031F}"/>
              </a:ext>
            </a:extLst>
          </p:cNvPr>
          <p:cNvSpPr>
            <a:spLocks noGrp="1"/>
          </p:cNvSpPr>
          <p:nvPr>
            <p:ph type="title"/>
          </p:nvPr>
        </p:nvSpPr>
        <p:spPr>
          <a:xfrm>
            <a:off x="838200" y="180256"/>
            <a:ext cx="10058400" cy="1609344"/>
          </a:xfrm>
        </p:spPr>
        <p:txBody>
          <a:bodyPr>
            <a:normAutofit/>
          </a:bodyPr>
          <a:lstStyle/>
          <a:p>
            <a:r>
              <a:rPr lang="en-GB" sz="4800" b="1" dirty="0">
                <a:latin typeface="Segoe UI" panose="020B0502040204020203" pitchFamily="34" charset="0"/>
                <a:cs typeface="Segoe UI" panose="020B0502040204020203" pitchFamily="34" charset="0"/>
              </a:rPr>
              <a:t>Materials</a:t>
            </a:r>
            <a:r>
              <a:rPr lang="en-GB" sz="4500" b="1" dirty="0">
                <a:latin typeface="Segoe UI" panose="020B0502040204020203" pitchFamily="34" charset="0"/>
                <a:cs typeface="Segoe UI" panose="020B0502040204020203" pitchFamily="34" charset="0"/>
              </a:rPr>
              <a:t> Used in 3D Printing</a:t>
            </a:r>
            <a:endParaRPr lang="tr-TR" sz="4500" b="1" dirty="0">
              <a:latin typeface="Segoe UI" panose="020B0502040204020203" pitchFamily="34" charset="0"/>
              <a:cs typeface="Segoe UI" panose="020B0502040204020203" pitchFamily="34" charset="0"/>
            </a:endParaRPr>
          </a:p>
        </p:txBody>
      </p:sp>
      <p:sp>
        <p:nvSpPr>
          <p:cNvPr id="3" name="İçerik Yer Tutucusu 2">
            <a:extLst>
              <a:ext uri="{FF2B5EF4-FFF2-40B4-BE49-F238E27FC236}">
                <a16:creationId xmlns:a16="http://schemas.microsoft.com/office/drawing/2014/main" id="{1347D698-35AD-51C5-F46C-BFE560B54501}"/>
              </a:ext>
            </a:extLst>
          </p:cNvPr>
          <p:cNvSpPr>
            <a:spLocks noGrp="1"/>
          </p:cNvSpPr>
          <p:nvPr>
            <p:ph idx="1"/>
          </p:nvPr>
        </p:nvSpPr>
        <p:spPr>
          <a:xfrm>
            <a:off x="838200" y="2412221"/>
            <a:ext cx="5036389" cy="4351338"/>
          </a:xfrm>
        </p:spPr>
        <p:txBody>
          <a:bodyPr>
            <a:normAutofit/>
          </a:bodyPr>
          <a:lstStyle/>
          <a:p>
            <a:r>
              <a:rPr lang="en-GB" sz="1800" b="1" dirty="0"/>
              <a:t>Plastics:</a:t>
            </a:r>
            <a:r>
              <a:rPr lang="en-GB" sz="1800" dirty="0"/>
              <a:t> PLA (polylactic acid) and ABS (acrylonitrile butadiene styrene) are widely used for prototyping and consumer applications.</a:t>
            </a:r>
          </a:p>
          <a:p>
            <a:r>
              <a:rPr lang="en-GB" sz="1800" b="1" dirty="0"/>
              <a:t>Metals: </a:t>
            </a:r>
            <a:r>
              <a:rPr lang="en-GB" sz="1800" dirty="0" err="1"/>
              <a:t>Aluminum</a:t>
            </a:r>
            <a:r>
              <a:rPr lang="en-GB" sz="1800" dirty="0"/>
              <a:t>, titanium, stainless steel, and even precious metals like gold and silver can be 3D printed, making it suitable for industries like aerospace or automotive.</a:t>
            </a:r>
          </a:p>
          <a:p>
            <a:r>
              <a:rPr lang="en-GB" sz="1800" b="1" dirty="0"/>
              <a:t>Ceramics: </a:t>
            </a:r>
            <a:r>
              <a:rPr lang="en-GB" sz="1800" dirty="0"/>
              <a:t>Ceramic materials are used in the production of intricate objects like dental implants and artistic sculptures.</a:t>
            </a:r>
          </a:p>
          <a:p>
            <a:r>
              <a:rPr lang="en-GB" sz="1800" b="1" dirty="0"/>
              <a:t>Composites: </a:t>
            </a:r>
            <a:r>
              <a:rPr lang="en-GB" sz="1800" dirty="0"/>
              <a:t>These materials combine different elements, such as carbon </a:t>
            </a:r>
            <a:r>
              <a:rPr lang="en-GB" sz="1800" dirty="0" err="1"/>
              <a:t>fiber</a:t>
            </a:r>
            <a:r>
              <a:rPr lang="en-GB" sz="1800" dirty="0"/>
              <a:t>-reinforced polymers, to achieve enhanced strength and durability.</a:t>
            </a:r>
          </a:p>
        </p:txBody>
      </p:sp>
      <p:sp>
        <p:nvSpPr>
          <p:cNvPr id="4" name="İçerik Yer Tutucusu 2">
            <a:extLst>
              <a:ext uri="{FF2B5EF4-FFF2-40B4-BE49-F238E27FC236}">
                <a16:creationId xmlns:a16="http://schemas.microsoft.com/office/drawing/2014/main" id="{8F9AEF84-F2B7-1678-21B2-4B21A4374F59}"/>
              </a:ext>
            </a:extLst>
          </p:cNvPr>
          <p:cNvSpPr txBox="1">
            <a:spLocks/>
          </p:cNvSpPr>
          <p:nvPr/>
        </p:nvSpPr>
        <p:spPr>
          <a:xfrm>
            <a:off x="838200" y="1526276"/>
            <a:ext cx="10427898" cy="8859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dirty="0"/>
              <a:t>One of the remarkable aspects of 3D printing is the wide range of materials it can work with. From plastics and metals to ceramics and even food, the possibilities are virtually limitless. Common materials used in 3D printing include:</a:t>
            </a:r>
          </a:p>
        </p:txBody>
      </p:sp>
      <p:cxnSp>
        <p:nvCxnSpPr>
          <p:cNvPr id="9" name="Düz Bağlayıcı 8">
            <a:extLst>
              <a:ext uri="{FF2B5EF4-FFF2-40B4-BE49-F238E27FC236}">
                <a16:creationId xmlns:a16="http://schemas.microsoft.com/office/drawing/2014/main" id="{49EB8983-7D05-D123-DC92-1FA4AAFBEDE3}"/>
              </a:ext>
            </a:extLst>
          </p:cNvPr>
          <p:cNvCxnSpPr/>
          <p:nvPr/>
        </p:nvCxnSpPr>
        <p:spPr>
          <a:xfrm>
            <a:off x="957532" y="1380226"/>
            <a:ext cx="7643004" cy="0"/>
          </a:xfrm>
          <a:prstGeom prst="line">
            <a:avLst/>
          </a:prstGeom>
        </p:spPr>
        <p:style>
          <a:lnRef idx="1">
            <a:schemeClr val="accent2"/>
          </a:lnRef>
          <a:fillRef idx="0">
            <a:schemeClr val="accent2"/>
          </a:fillRef>
          <a:effectRef idx="0">
            <a:schemeClr val="accent2"/>
          </a:effectRef>
          <a:fontRef idx="minor">
            <a:schemeClr val="tx1"/>
          </a:fontRef>
        </p:style>
      </p:cxnSp>
      <p:sp>
        <p:nvSpPr>
          <p:cNvPr id="10" name="Dikdörtgen 9">
            <a:extLst>
              <a:ext uri="{FF2B5EF4-FFF2-40B4-BE49-F238E27FC236}">
                <a16:creationId xmlns:a16="http://schemas.microsoft.com/office/drawing/2014/main" id="{484CF9AB-EF98-7601-844E-E57716E4CC7A}"/>
              </a:ext>
            </a:extLst>
          </p:cNvPr>
          <p:cNvSpPr/>
          <p:nvPr/>
        </p:nvSpPr>
        <p:spPr>
          <a:xfrm>
            <a:off x="905774" y="1345721"/>
            <a:ext cx="9489056" cy="4571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 name="Resim 5" descr="zemin, elektronik donanım, yer, iç mekan içeren bir resim&#10;&#10;Açıklama otomatik olarak oluşturuldu">
            <a:extLst>
              <a:ext uri="{FF2B5EF4-FFF2-40B4-BE49-F238E27FC236}">
                <a16:creationId xmlns:a16="http://schemas.microsoft.com/office/drawing/2014/main" id="{5D35BC44-360A-8828-9469-20AEB2129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3592" y="3856008"/>
            <a:ext cx="3946957" cy="2632590"/>
          </a:xfrm>
          <a:prstGeom prst="rect">
            <a:avLst/>
          </a:prstGeom>
          <a:ln>
            <a:noFill/>
          </a:ln>
          <a:effectLst>
            <a:softEdge rad="112500"/>
          </a:effectLst>
        </p:spPr>
      </p:pic>
      <p:pic>
        <p:nvPicPr>
          <p:cNvPr id="8" name="Resim 7" descr="metin, daire içeren bir resim&#10;&#10;Açıklama otomatik olarak oluşturuldu">
            <a:extLst>
              <a:ext uri="{FF2B5EF4-FFF2-40B4-BE49-F238E27FC236}">
                <a16:creationId xmlns:a16="http://schemas.microsoft.com/office/drawing/2014/main" id="{0530BEEC-A270-95B7-5DDF-9041F7860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477" y="2537954"/>
            <a:ext cx="2196115" cy="2035883"/>
          </a:xfrm>
          <a:prstGeom prst="rect">
            <a:avLst/>
          </a:prstGeom>
        </p:spPr>
      </p:pic>
      <p:sp>
        <p:nvSpPr>
          <p:cNvPr id="11" name="Metin kutusu 10">
            <a:extLst>
              <a:ext uri="{FF2B5EF4-FFF2-40B4-BE49-F238E27FC236}">
                <a16:creationId xmlns:a16="http://schemas.microsoft.com/office/drawing/2014/main" id="{AF3265AC-552A-2931-BC21-8576F5DFA705}"/>
              </a:ext>
            </a:extLst>
          </p:cNvPr>
          <p:cNvSpPr txBox="1"/>
          <p:nvPr/>
        </p:nvSpPr>
        <p:spPr>
          <a:xfrm>
            <a:off x="6271511" y="4802971"/>
            <a:ext cx="1515158" cy="369332"/>
          </a:xfrm>
          <a:prstGeom prst="rect">
            <a:avLst/>
          </a:prstGeom>
          <a:noFill/>
        </p:spPr>
        <p:txBody>
          <a:bodyPr wrap="none" rtlCol="0">
            <a:spAutoFit/>
          </a:bodyPr>
          <a:lstStyle/>
          <a:p>
            <a:r>
              <a:rPr lang="en-GB" dirty="0"/>
              <a:t>PLA (Plastic)</a:t>
            </a:r>
            <a:endParaRPr lang="tr-TR" dirty="0"/>
          </a:p>
        </p:txBody>
      </p:sp>
      <p:sp>
        <p:nvSpPr>
          <p:cNvPr id="12" name="Metin kutusu 11">
            <a:extLst>
              <a:ext uri="{FF2B5EF4-FFF2-40B4-BE49-F238E27FC236}">
                <a16:creationId xmlns:a16="http://schemas.microsoft.com/office/drawing/2014/main" id="{9755F29F-6F26-E7DF-203E-752B6D95E9B0}"/>
              </a:ext>
            </a:extLst>
          </p:cNvPr>
          <p:cNvSpPr txBox="1"/>
          <p:nvPr/>
        </p:nvSpPr>
        <p:spPr>
          <a:xfrm>
            <a:off x="8893038" y="3209677"/>
            <a:ext cx="2528064" cy="646331"/>
          </a:xfrm>
          <a:prstGeom prst="rect">
            <a:avLst/>
          </a:prstGeom>
          <a:noFill/>
        </p:spPr>
        <p:txBody>
          <a:bodyPr wrap="none" rtlCol="0">
            <a:spAutoFit/>
          </a:bodyPr>
          <a:lstStyle/>
          <a:p>
            <a:pPr algn="ctr"/>
            <a:r>
              <a:rPr lang="en-GB" dirty="0"/>
              <a:t>Carbon </a:t>
            </a:r>
            <a:r>
              <a:rPr lang="en-GB" dirty="0" err="1"/>
              <a:t>Fiber</a:t>
            </a:r>
            <a:r>
              <a:rPr lang="en-GB" dirty="0"/>
              <a:t> Printing</a:t>
            </a:r>
          </a:p>
          <a:p>
            <a:pPr algn="ctr"/>
            <a:r>
              <a:rPr lang="en-GB" dirty="0"/>
              <a:t>(Composite)</a:t>
            </a:r>
            <a:endParaRPr lang="tr-TR" dirty="0"/>
          </a:p>
        </p:txBody>
      </p:sp>
    </p:spTree>
    <p:extLst>
      <p:ext uri="{BB962C8B-B14F-4D97-AF65-F5344CB8AC3E}">
        <p14:creationId xmlns:p14="http://schemas.microsoft.com/office/powerpoint/2010/main" val="1299523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015DAF-5846-180E-DAF8-889AB30C14DB}"/>
              </a:ext>
            </a:extLst>
          </p:cNvPr>
          <p:cNvSpPr>
            <a:spLocks noGrp="1"/>
          </p:cNvSpPr>
          <p:nvPr>
            <p:ph type="title"/>
          </p:nvPr>
        </p:nvSpPr>
        <p:spPr>
          <a:xfrm>
            <a:off x="838199" y="130949"/>
            <a:ext cx="10058400" cy="1609344"/>
          </a:xfrm>
        </p:spPr>
        <p:txBody>
          <a:bodyPr>
            <a:normAutofit/>
          </a:bodyPr>
          <a:lstStyle/>
          <a:p>
            <a:r>
              <a:rPr lang="tr-TR" sz="4800" b="1" dirty="0">
                <a:latin typeface="Segoe UI" panose="020B0502040204020203" pitchFamily="34" charset="0"/>
                <a:cs typeface="Segoe UI" panose="020B0502040204020203" pitchFamily="34" charset="0"/>
              </a:rPr>
              <a:t>Applications of 3D Pr</a:t>
            </a:r>
            <a:r>
              <a:rPr lang="en-GB" sz="4800" b="1" dirty="0">
                <a:latin typeface="Segoe UI" panose="020B0502040204020203" pitchFamily="34" charset="0"/>
                <a:cs typeface="Segoe UI" panose="020B0502040204020203" pitchFamily="34" charset="0"/>
              </a:rPr>
              <a:t>I</a:t>
            </a:r>
            <a:r>
              <a:rPr lang="tr-TR" sz="4800" b="1" dirty="0" err="1">
                <a:latin typeface="Segoe UI" panose="020B0502040204020203" pitchFamily="34" charset="0"/>
                <a:cs typeface="Segoe UI" panose="020B0502040204020203" pitchFamily="34" charset="0"/>
              </a:rPr>
              <a:t>nt</a:t>
            </a:r>
            <a:r>
              <a:rPr lang="en-GB" sz="4800" b="1" dirty="0">
                <a:latin typeface="Segoe UI" panose="020B0502040204020203" pitchFamily="34" charset="0"/>
                <a:cs typeface="Segoe UI" panose="020B0502040204020203" pitchFamily="34" charset="0"/>
              </a:rPr>
              <a:t>I</a:t>
            </a:r>
            <a:r>
              <a:rPr lang="tr-TR" sz="4800" b="1" dirty="0">
                <a:latin typeface="Segoe UI" panose="020B0502040204020203" pitchFamily="34" charset="0"/>
                <a:cs typeface="Segoe UI" panose="020B0502040204020203" pitchFamily="34" charset="0"/>
              </a:rPr>
              <a:t>ng</a:t>
            </a:r>
          </a:p>
        </p:txBody>
      </p:sp>
      <p:sp>
        <p:nvSpPr>
          <p:cNvPr id="3" name="İçerik Yer Tutucusu 2">
            <a:extLst>
              <a:ext uri="{FF2B5EF4-FFF2-40B4-BE49-F238E27FC236}">
                <a16:creationId xmlns:a16="http://schemas.microsoft.com/office/drawing/2014/main" id="{EED879B2-BD00-072A-A1FF-5FAE5F56C94E}"/>
              </a:ext>
            </a:extLst>
          </p:cNvPr>
          <p:cNvSpPr>
            <a:spLocks noGrp="1"/>
          </p:cNvSpPr>
          <p:nvPr>
            <p:ph idx="1"/>
          </p:nvPr>
        </p:nvSpPr>
        <p:spPr>
          <a:xfrm>
            <a:off x="838199" y="2255541"/>
            <a:ext cx="5959415" cy="4373592"/>
          </a:xfrm>
        </p:spPr>
        <p:txBody>
          <a:bodyPr>
            <a:normAutofit fontScale="85000" lnSpcReduction="20000"/>
          </a:bodyPr>
          <a:lstStyle/>
          <a:p>
            <a:r>
              <a:rPr lang="en-GB" sz="2400" b="1" dirty="0"/>
              <a:t>Prototyping: </a:t>
            </a:r>
            <a:r>
              <a:rPr lang="en-GB" sz="2400" dirty="0"/>
              <a:t>3D printing allows rapid prototyping, enabling designers to quickly iterate and test their ideas before mass production.</a:t>
            </a:r>
          </a:p>
          <a:p>
            <a:r>
              <a:rPr lang="en-GB" sz="2400" b="1" dirty="0"/>
              <a:t>Healthcare:</a:t>
            </a:r>
            <a:r>
              <a:rPr lang="en-GB" sz="2400" dirty="0"/>
              <a:t> It has transformed the medical field, enabling the creation of custom prosthetics, surgical guides, and even organs and tissues.</a:t>
            </a:r>
          </a:p>
          <a:p>
            <a:r>
              <a:rPr lang="en-GB" sz="2400" b="1" dirty="0"/>
              <a:t>Automotive and Aerospace:</a:t>
            </a:r>
            <a:r>
              <a:rPr lang="en-GB" sz="2400" dirty="0"/>
              <a:t> 3D printing is used to produce lightweight components, improve fuel efficiency, and streamline manufacturing processes.</a:t>
            </a:r>
          </a:p>
          <a:p>
            <a:r>
              <a:rPr lang="en-GB" sz="2400" b="1" dirty="0"/>
              <a:t>Architecture and Construction: </a:t>
            </a:r>
            <a:r>
              <a:rPr lang="en-GB" sz="2400" dirty="0"/>
              <a:t>It allows the creation of complex architectural models, customized building components, and even entire houses.</a:t>
            </a:r>
          </a:p>
        </p:txBody>
      </p:sp>
      <p:cxnSp>
        <p:nvCxnSpPr>
          <p:cNvPr id="6" name="Düz Bağlayıcı 5">
            <a:extLst>
              <a:ext uri="{FF2B5EF4-FFF2-40B4-BE49-F238E27FC236}">
                <a16:creationId xmlns:a16="http://schemas.microsoft.com/office/drawing/2014/main" id="{E4D34F39-C2AF-A6EF-6C8D-EACC38EFD36E}"/>
              </a:ext>
            </a:extLst>
          </p:cNvPr>
          <p:cNvCxnSpPr/>
          <p:nvPr/>
        </p:nvCxnSpPr>
        <p:spPr>
          <a:xfrm>
            <a:off x="957532" y="1380226"/>
            <a:ext cx="7643004" cy="0"/>
          </a:xfrm>
          <a:prstGeom prst="line">
            <a:avLst/>
          </a:prstGeom>
        </p:spPr>
        <p:style>
          <a:lnRef idx="1">
            <a:schemeClr val="accent2"/>
          </a:lnRef>
          <a:fillRef idx="0">
            <a:schemeClr val="accent2"/>
          </a:fillRef>
          <a:effectRef idx="0">
            <a:schemeClr val="accent2"/>
          </a:effectRef>
          <a:fontRef idx="minor">
            <a:schemeClr val="tx1"/>
          </a:fontRef>
        </p:style>
      </p:cxnSp>
      <p:sp>
        <p:nvSpPr>
          <p:cNvPr id="7" name="Dikdörtgen 6">
            <a:extLst>
              <a:ext uri="{FF2B5EF4-FFF2-40B4-BE49-F238E27FC236}">
                <a16:creationId xmlns:a16="http://schemas.microsoft.com/office/drawing/2014/main" id="{0815E6F3-05DA-1543-9460-9BC9A577FB7D}"/>
              </a:ext>
            </a:extLst>
          </p:cNvPr>
          <p:cNvSpPr/>
          <p:nvPr/>
        </p:nvSpPr>
        <p:spPr>
          <a:xfrm>
            <a:off x="905774" y="1345721"/>
            <a:ext cx="7910422" cy="4571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İçerik Yer Tutucusu 2">
            <a:extLst>
              <a:ext uri="{FF2B5EF4-FFF2-40B4-BE49-F238E27FC236}">
                <a16:creationId xmlns:a16="http://schemas.microsoft.com/office/drawing/2014/main" id="{67309AE8-7229-4A2C-29A0-CCD5B392CEA7}"/>
              </a:ext>
            </a:extLst>
          </p:cNvPr>
          <p:cNvSpPr txBox="1">
            <a:spLocks/>
          </p:cNvSpPr>
          <p:nvPr/>
        </p:nvSpPr>
        <p:spPr>
          <a:xfrm>
            <a:off x="905774" y="1554023"/>
            <a:ext cx="10515600" cy="6904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dirty="0"/>
              <a:t>3D printing has revolutionized various industries and opened up exciting possibilities. Here are just a few examples of its applications:</a:t>
            </a:r>
          </a:p>
          <a:p>
            <a:endParaRPr lang="tr-TR" sz="2000" dirty="0"/>
          </a:p>
        </p:txBody>
      </p:sp>
      <p:pic>
        <p:nvPicPr>
          <p:cNvPr id="5" name="Resim 4" descr="ekran görüntüsü, yansıma, derin düşünme içeren bir resim&#10;&#10;Açıklama otomatik olarak oluşturuldu">
            <a:extLst>
              <a:ext uri="{FF2B5EF4-FFF2-40B4-BE49-F238E27FC236}">
                <a16:creationId xmlns:a16="http://schemas.microsoft.com/office/drawing/2014/main" id="{A692E3CA-ABCF-6634-0843-2419F8EC4ECE}"/>
              </a:ext>
            </a:extLst>
          </p:cNvPr>
          <p:cNvPicPr>
            <a:picLocks noChangeAspect="1"/>
          </p:cNvPicPr>
          <p:nvPr/>
        </p:nvPicPr>
        <p:blipFill rotWithShape="1">
          <a:blip r:embed="rId2">
            <a:alphaModFix amt="85000"/>
            <a:extLst>
              <a:ext uri="{28A0092B-C50C-407E-A947-70E740481C1C}">
                <a14:useLocalDpi xmlns:a14="http://schemas.microsoft.com/office/drawing/2010/main" val="0"/>
              </a:ext>
            </a:extLst>
          </a:blip>
          <a:srcRect l="8401" r="8077"/>
          <a:stretch/>
        </p:blipFill>
        <p:spPr>
          <a:xfrm>
            <a:off x="9109494" y="4309040"/>
            <a:ext cx="2915870" cy="1827044"/>
          </a:xfrm>
          <a:prstGeom prst="rect">
            <a:avLst/>
          </a:prstGeom>
          <a:ln>
            <a:noFill/>
          </a:ln>
          <a:effectLst>
            <a:softEdge rad="112500"/>
          </a:effectLst>
        </p:spPr>
      </p:pic>
      <p:pic>
        <p:nvPicPr>
          <p:cNvPr id="10" name="Resim 9">
            <a:extLst>
              <a:ext uri="{FF2B5EF4-FFF2-40B4-BE49-F238E27FC236}">
                <a16:creationId xmlns:a16="http://schemas.microsoft.com/office/drawing/2014/main" id="{CEC64412-9F60-598D-59C5-1269ECF0E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823" y="2054406"/>
            <a:ext cx="2695462" cy="2025888"/>
          </a:xfrm>
          <a:prstGeom prst="rect">
            <a:avLst/>
          </a:prstGeom>
          <a:ln>
            <a:noFill/>
          </a:ln>
          <a:effectLst>
            <a:softEdge rad="112500"/>
          </a:effectLst>
        </p:spPr>
      </p:pic>
      <p:sp>
        <p:nvSpPr>
          <p:cNvPr id="11" name="Metin kutusu 10">
            <a:extLst>
              <a:ext uri="{FF2B5EF4-FFF2-40B4-BE49-F238E27FC236}">
                <a16:creationId xmlns:a16="http://schemas.microsoft.com/office/drawing/2014/main" id="{8989ED36-49A2-D2B7-B5EC-F9FAAE8AC1FB}"/>
              </a:ext>
            </a:extLst>
          </p:cNvPr>
          <p:cNvSpPr txBox="1"/>
          <p:nvPr/>
        </p:nvSpPr>
        <p:spPr>
          <a:xfrm>
            <a:off x="6938500" y="4086022"/>
            <a:ext cx="1778436" cy="369332"/>
          </a:xfrm>
          <a:prstGeom prst="rect">
            <a:avLst/>
          </a:prstGeom>
          <a:noFill/>
        </p:spPr>
        <p:txBody>
          <a:bodyPr wrap="none" rtlCol="0">
            <a:spAutoFit/>
          </a:bodyPr>
          <a:lstStyle/>
          <a:p>
            <a:r>
              <a:rPr lang="en-GB" dirty="0"/>
              <a:t>3D Prototyping</a:t>
            </a:r>
            <a:endParaRPr lang="tr-TR" dirty="0"/>
          </a:p>
        </p:txBody>
      </p:sp>
      <p:sp>
        <p:nvSpPr>
          <p:cNvPr id="12" name="Metin kutusu 11">
            <a:extLst>
              <a:ext uri="{FF2B5EF4-FFF2-40B4-BE49-F238E27FC236}">
                <a16:creationId xmlns:a16="http://schemas.microsoft.com/office/drawing/2014/main" id="{F733C224-D0C4-DFCC-5F74-D54EC57798BC}"/>
              </a:ext>
            </a:extLst>
          </p:cNvPr>
          <p:cNvSpPr txBox="1"/>
          <p:nvPr/>
        </p:nvSpPr>
        <p:spPr>
          <a:xfrm>
            <a:off x="9224882" y="3901356"/>
            <a:ext cx="2685094" cy="369332"/>
          </a:xfrm>
          <a:prstGeom prst="rect">
            <a:avLst/>
          </a:prstGeom>
          <a:noFill/>
        </p:spPr>
        <p:txBody>
          <a:bodyPr wrap="none" rtlCol="0">
            <a:spAutoFit/>
          </a:bodyPr>
          <a:lstStyle/>
          <a:p>
            <a:r>
              <a:rPr lang="en-GB" dirty="0"/>
              <a:t>Healthcare applications</a:t>
            </a:r>
            <a:endParaRPr lang="tr-TR" dirty="0"/>
          </a:p>
        </p:txBody>
      </p:sp>
    </p:spTree>
    <p:extLst>
      <p:ext uri="{BB962C8B-B14F-4D97-AF65-F5344CB8AC3E}">
        <p14:creationId xmlns:p14="http://schemas.microsoft.com/office/powerpoint/2010/main" val="2863052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8058CD-C4E8-52E6-398D-49E807DB420A}"/>
              </a:ext>
            </a:extLst>
          </p:cNvPr>
          <p:cNvSpPr>
            <a:spLocks noGrp="1"/>
          </p:cNvSpPr>
          <p:nvPr>
            <p:ph type="title"/>
          </p:nvPr>
        </p:nvSpPr>
        <p:spPr>
          <a:xfrm>
            <a:off x="838200" y="225963"/>
            <a:ext cx="10058400" cy="1609344"/>
          </a:xfrm>
        </p:spPr>
        <p:txBody>
          <a:bodyPr>
            <a:normAutofit/>
          </a:bodyPr>
          <a:lstStyle/>
          <a:p>
            <a:r>
              <a:rPr lang="tr-TR" sz="4800" b="1" dirty="0" err="1">
                <a:latin typeface="Segoe UI" panose="020B0502040204020203" pitchFamily="34" charset="0"/>
                <a:cs typeface="Segoe UI" panose="020B0502040204020203" pitchFamily="34" charset="0"/>
              </a:rPr>
              <a:t>Advantages</a:t>
            </a:r>
            <a:r>
              <a:rPr lang="tr-TR" sz="4800" b="1" dirty="0">
                <a:latin typeface="Segoe UI" panose="020B0502040204020203" pitchFamily="34" charset="0"/>
                <a:cs typeface="Segoe UI" panose="020B0502040204020203" pitchFamily="34" charset="0"/>
              </a:rPr>
              <a:t> of 3D Pr</a:t>
            </a:r>
            <a:r>
              <a:rPr lang="en-GB" sz="4800" b="1" dirty="0">
                <a:latin typeface="Segoe UI" panose="020B0502040204020203" pitchFamily="34" charset="0"/>
                <a:cs typeface="Segoe UI" panose="020B0502040204020203" pitchFamily="34" charset="0"/>
              </a:rPr>
              <a:t>I</a:t>
            </a:r>
            <a:r>
              <a:rPr lang="tr-TR" sz="4800" b="1" dirty="0" err="1">
                <a:latin typeface="Segoe UI" panose="020B0502040204020203" pitchFamily="34" charset="0"/>
                <a:cs typeface="Segoe UI" panose="020B0502040204020203" pitchFamily="34" charset="0"/>
              </a:rPr>
              <a:t>nt</a:t>
            </a:r>
            <a:r>
              <a:rPr lang="en-GB" sz="4800" b="1" dirty="0">
                <a:latin typeface="Segoe UI" panose="020B0502040204020203" pitchFamily="34" charset="0"/>
                <a:cs typeface="Segoe UI" panose="020B0502040204020203" pitchFamily="34" charset="0"/>
              </a:rPr>
              <a:t>I</a:t>
            </a:r>
            <a:r>
              <a:rPr lang="tr-TR" sz="4800" b="1" dirty="0">
                <a:latin typeface="Segoe UI" panose="020B0502040204020203" pitchFamily="34" charset="0"/>
                <a:cs typeface="Segoe UI" panose="020B0502040204020203" pitchFamily="34" charset="0"/>
              </a:rPr>
              <a:t>ng</a:t>
            </a:r>
          </a:p>
        </p:txBody>
      </p:sp>
      <p:sp>
        <p:nvSpPr>
          <p:cNvPr id="3" name="İçerik Yer Tutucusu 2">
            <a:extLst>
              <a:ext uri="{FF2B5EF4-FFF2-40B4-BE49-F238E27FC236}">
                <a16:creationId xmlns:a16="http://schemas.microsoft.com/office/drawing/2014/main" id="{96BC81A6-CAB2-C68E-17EB-157691828266}"/>
              </a:ext>
            </a:extLst>
          </p:cNvPr>
          <p:cNvSpPr>
            <a:spLocks noGrp="1"/>
          </p:cNvSpPr>
          <p:nvPr>
            <p:ph idx="1"/>
          </p:nvPr>
        </p:nvSpPr>
        <p:spPr>
          <a:xfrm>
            <a:off x="838200" y="2279175"/>
            <a:ext cx="5257800" cy="4487325"/>
          </a:xfrm>
        </p:spPr>
        <p:txBody>
          <a:bodyPr>
            <a:noAutofit/>
          </a:bodyPr>
          <a:lstStyle/>
          <a:p>
            <a:r>
              <a:rPr lang="en-GB" sz="1600" b="1" dirty="0"/>
              <a:t>Design Flexibility: </a:t>
            </a:r>
            <a:r>
              <a:rPr lang="en-GB" sz="1600" dirty="0"/>
              <a:t>Complex geometries and intricate details can be easily achieved, opening up new possibilities for creativity.</a:t>
            </a:r>
          </a:p>
          <a:p>
            <a:r>
              <a:rPr lang="en-GB" sz="1600" b="1" dirty="0"/>
              <a:t>Cost-Efficiency – Easy Manufacturing: </a:t>
            </a:r>
            <a:r>
              <a:rPr lang="en-GB" sz="1600" dirty="0"/>
              <a:t>3D printing eliminates the need for </a:t>
            </a:r>
            <a:r>
              <a:rPr lang="en-GB" sz="1600" dirty="0" err="1"/>
              <a:t>molds</a:t>
            </a:r>
            <a:r>
              <a:rPr lang="en-GB" sz="1600" dirty="0"/>
              <a:t> or tooling, making it cost-effective for small production runs and customized items.</a:t>
            </a:r>
          </a:p>
          <a:p>
            <a:r>
              <a:rPr lang="en-GB" sz="1600" b="1" dirty="0"/>
              <a:t>Rapid Prototyping: </a:t>
            </a:r>
            <a:r>
              <a:rPr lang="en-GB" sz="1600" dirty="0"/>
              <a:t>It enables quick turnaround times, accelerating the product development cycle.</a:t>
            </a:r>
          </a:p>
          <a:p>
            <a:r>
              <a:rPr lang="en-GB" sz="1600" b="1" dirty="0"/>
              <a:t>Customization: </a:t>
            </a:r>
            <a:r>
              <a:rPr lang="en-GB" sz="1600" dirty="0"/>
              <a:t>Personalized products tailored to individual needs and preferences can be easily created.</a:t>
            </a:r>
          </a:p>
          <a:p>
            <a:r>
              <a:rPr lang="en-GB" sz="1600" b="1" dirty="0"/>
              <a:t>Waste Reduction: </a:t>
            </a:r>
            <a:r>
              <a:rPr lang="en-GB" sz="1600" dirty="0"/>
              <a:t>Traditional manufacturing methods often generate significant material waste, while 3D printing minimizes waste by using only the necessary materials.</a:t>
            </a:r>
            <a:endParaRPr lang="tr-TR" sz="1600" dirty="0"/>
          </a:p>
        </p:txBody>
      </p:sp>
      <p:cxnSp>
        <p:nvCxnSpPr>
          <p:cNvPr id="4" name="Düz Bağlayıcı 3">
            <a:extLst>
              <a:ext uri="{FF2B5EF4-FFF2-40B4-BE49-F238E27FC236}">
                <a16:creationId xmlns:a16="http://schemas.microsoft.com/office/drawing/2014/main" id="{5E8F9844-B785-7145-736D-E0A8094A968D}"/>
              </a:ext>
            </a:extLst>
          </p:cNvPr>
          <p:cNvCxnSpPr/>
          <p:nvPr/>
        </p:nvCxnSpPr>
        <p:spPr>
          <a:xfrm>
            <a:off x="957532" y="1380226"/>
            <a:ext cx="7643004" cy="0"/>
          </a:xfrm>
          <a:prstGeom prst="line">
            <a:avLst/>
          </a:prstGeom>
        </p:spPr>
        <p:style>
          <a:lnRef idx="1">
            <a:schemeClr val="accent2"/>
          </a:lnRef>
          <a:fillRef idx="0">
            <a:schemeClr val="accent2"/>
          </a:fillRef>
          <a:effectRef idx="0">
            <a:schemeClr val="accent2"/>
          </a:effectRef>
          <a:fontRef idx="minor">
            <a:schemeClr val="tx1"/>
          </a:fontRef>
        </p:style>
      </p:cxnSp>
      <p:sp>
        <p:nvSpPr>
          <p:cNvPr id="5" name="Dikdörtgen 4">
            <a:extLst>
              <a:ext uri="{FF2B5EF4-FFF2-40B4-BE49-F238E27FC236}">
                <a16:creationId xmlns:a16="http://schemas.microsoft.com/office/drawing/2014/main" id="{D2E10D78-ECF9-5210-C4C2-764D35AA2A30}"/>
              </a:ext>
            </a:extLst>
          </p:cNvPr>
          <p:cNvSpPr/>
          <p:nvPr/>
        </p:nvSpPr>
        <p:spPr>
          <a:xfrm>
            <a:off x="905774" y="1345721"/>
            <a:ext cx="7910422" cy="4571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İçerik Yer Tutucusu 2">
            <a:extLst>
              <a:ext uri="{FF2B5EF4-FFF2-40B4-BE49-F238E27FC236}">
                <a16:creationId xmlns:a16="http://schemas.microsoft.com/office/drawing/2014/main" id="{FB14863B-15ED-6B19-20E7-06186EC0BB08}"/>
              </a:ext>
            </a:extLst>
          </p:cNvPr>
          <p:cNvSpPr txBox="1">
            <a:spLocks/>
          </p:cNvSpPr>
          <p:nvPr/>
        </p:nvSpPr>
        <p:spPr>
          <a:xfrm>
            <a:off x="957532" y="1612309"/>
            <a:ext cx="5798389" cy="4459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70000"/>
              </a:lnSpc>
              <a:buNone/>
            </a:pPr>
            <a:r>
              <a:rPr lang="en-GB" sz="2200" dirty="0"/>
              <a:t>The advantages of 3D printing are numerous and impactful:</a:t>
            </a:r>
            <a:endParaRPr lang="tr-TR" sz="2200" dirty="0"/>
          </a:p>
        </p:txBody>
      </p:sp>
      <p:pic>
        <p:nvPicPr>
          <p:cNvPr id="8" name="Resim 7">
            <a:extLst>
              <a:ext uri="{FF2B5EF4-FFF2-40B4-BE49-F238E27FC236}">
                <a16:creationId xmlns:a16="http://schemas.microsoft.com/office/drawing/2014/main" id="{50191373-D05C-3F3D-5A65-A8DBAD11D9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9426" y="1615398"/>
            <a:ext cx="5380282" cy="2423262"/>
          </a:xfrm>
          <a:prstGeom prst="rect">
            <a:avLst/>
          </a:prstGeom>
          <a:ln>
            <a:noFill/>
          </a:ln>
          <a:effectLst>
            <a:softEdge rad="112500"/>
          </a:effectLst>
        </p:spPr>
      </p:pic>
    </p:spTree>
    <p:extLst>
      <p:ext uri="{BB962C8B-B14F-4D97-AF65-F5344CB8AC3E}">
        <p14:creationId xmlns:p14="http://schemas.microsoft.com/office/powerpoint/2010/main" val="465396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D43015-02A7-6892-9362-41B84CD1D846}"/>
              </a:ext>
            </a:extLst>
          </p:cNvPr>
          <p:cNvSpPr>
            <a:spLocks noGrp="1"/>
          </p:cNvSpPr>
          <p:nvPr>
            <p:ph type="title"/>
          </p:nvPr>
        </p:nvSpPr>
        <p:spPr>
          <a:xfrm>
            <a:off x="905774" y="189104"/>
            <a:ext cx="11221528" cy="1325563"/>
          </a:xfrm>
        </p:spPr>
        <p:txBody>
          <a:bodyPr>
            <a:noAutofit/>
          </a:bodyPr>
          <a:lstStyle/>
          <a:p>
            <a:r>
              <a:rPr lang="en-GB" sz="4000" b="1" dirty="0">
                <a:latin typeface="Segoe UI" panose="020B0502040204020203" pitchFamily="34" charset="0"/>
                <a:cs typeface="Segoe UI" panose="020B0502040204020203" pitchFamily="34" charset="0"/>
              </a:rPr>
              <a:t>Challenges &amp; Limitations of 3D Printing</a:t>
            </a:r>
            <a:endParaRPr lang="tr-TR" sz="4000" b="1" dirty="0">
              <a:latin typeface="Segoe UI" panose="020B0502040204020203" pitchFamily="34" charset="0"/>
              <a:cs typeface="Segoe UI" panose="020B0502040204020203" pitchFamily="34" charset="0"/>
            </a:endParaRPr>
          </a:p>
        </p:txBody>
      </p:sp>
      <p:sp>
        <p:nvSpPr>
          <p:cNvPr id="3" name="İçerik Yer Tutucusu 2">
            <a:extLst>
              <a:ext uri="{FF2B5EF4-FFF2-40B4-BE49-F238E27FC236}">
                <a16:creationId xmlns:a16="http://schemas.microsoft.com/office/drawing/2014/main" id="{CD5AF37D-39BF-BE22-5E9A-AD91EA2A46F0}"/>
              </a:ext>
            </a:extLst>
          </p:cNvPr>
          <p:cNvSpPr>
            <a:spLocks noGrp="1"/>
          </p:cNvSpPr>
          <p:nvPr>
            <p:ph idx="1"/>
          </p:nvPr>
        </p:nvSpPr>
        <p:spPr>
          <a:xfrm>
            <a:off x="838200" y="2096219"/>
            <a:ext cx="5027762" cy="4080743"/>
          </a:xfrm>
        </p:spPr>
        <p:txBody>
          <a:bodyPr>
            <a:normAutofit fontScale="85000" lnSpcReduction="10000"/>
          </a:bodyPr>
          <a:lstStyle/>
          <a:p>
            <a:r>
              <a:rPr lang="en-GB" b="1" dirty="0"/>
              <a:t>Speed:</a:t>
            </a:r>
            <a:r>
              <a:rPr lang="en-GB" dirty="0"/>
              <a:t> 3D printing can be a slow process, especially for large or intricate objects.</a:t>
            </a:r>
          </a:p>
          <a:p>
            <a:r>
              <a:rPr lang="en-GB" b="1" dirty="0"/>
              <a:t>Size and Scale: </a:t>
            </a:r>
            <a:r>
              <a:rPr lang="en-GB" dirty="0"/>
              <a:t>There are limitations to the size of objects that can be printed due to the size constraints of 3D printers.</a:t>
            </a:r>
          </a:p>
          <a:p>
            <a:r>
              <a:rPr lang="en-GB" b="1" dirty="0"/>
              <a:t>Material Limitations:</a:t>
            </a:r>
            <a:r>
              <a:rPr lang="en-GB" dirty="0"/>
              <a:t> While the range of printable materials is expanding, not all materials are suitable for 3D printing.</a:t>
            </a:r>
          </a:p>
          <a:p>
            <a:r>
              <a:rPr lang="en-GB" b="1" dirty="0"/>
              <a:t>Quality and Durability: </a:t>
            </a:r>
            <a:r>
              <a:rPr lang="en-GB" dirty="0"/>
              <a:t>Some 3D printed objects may not possess the same level of strength and durability as traditionally manufactured items.</a:t>
            </a:r>
          </a:p>
          <a:p>
            <a:r>
              <a:rPr lang="en-GB" b="1" dirty="0"/>
              <a:t>Intellectual Property and Legal Issues:</a:t>
            </a:r>
            <a:r>
              <a:rPr lang="en-GB" dirty="0"/>
              <a:t> 3D printing raises concerns about copyright infringement and the unauthorized production of patented items.</a:t>
            </a:r>
            <a:endParaRPr lang="tr-TR" dirty="0"/>
          </a:p>
        </p:txBody>
      </p:sp>
      <p:cxnSp>
        <p:nvCxnSpPr>
          <p:cNvPr id="4" name="Düz Bağlayıcı 3">
            <a:extLst>
              <a:ext uri="{FF2B5EF4-FFF2-40B4-BE49-F238E27FC236}">
                <a16:creationId xmlns:a16="http://schemas.microsoft.com/office/drawing/2014/main" id="{330F9E62-3751-BE2E-E8BA-CF8B6C93477B}"/>
              </a:ext>
            </a:extLst>
          </p:cNvPr>
          <p:cNvCxnSpPr/>
          <p:nvPr/>
        </p:nvCxnSpPr>
        <p:spPr>
          <a:xfrm>
            <a:off x="957532" y="1380226"/>
            <a:ext cx="7643004" cy="0"/>
          </a:xfrm>
          <a:prstGeom prst="line">
            <a:avLst/>
          </a:prstGeom>
        </p:spPr>
        <p:style>
          <a:lnRef idx="1">
            <a:schemeClr val="accent2"/>
          </a:lnRef>
          <a:fillRef idx="0">
            <a:schemeClr val="accent2"/>
          </a:fillRef>
          <a:effectRef idx="0">
            <a:schemeClr val="accent2"/>
          </a:effectRef>
          <a:fontRef idx="minor">
            <a:schemeClr val="tx1"/>
          </a:fontRef>
        </p:style>
      </p:cxnSp>
      <p:sp>
        <p:nvSpPr>
          <p:cNvPr id="5" name="Dikdörtgen 4">
            <a:extLst>
              <a:ext uri="{FF2B5EF4-FFF2-40B4-BE49-F238E27FC236}">
                <a16:creationId xmlns:a16="http://schemas.microsoft.com/office/drawing/2014/main" id="{89B193CA-1EAA-A054-C17E-38FEAE6F898A}"/>
              </a:ext>
            </a:extLst>
          </p:cNvPr>
          <p:cNvSpPr/>
          <p:nvPr/>
        </p:nvSpPr>
        <p:spPr>
          <a:xfrm>
            <a:off x="905774" y="1345721"/>
            <a:ext cx="7910422" cy="4571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İçerik Yer Tutucusu 2">
            <a:extLst>
              <a:ext uri="{FF2B5EF4-FFF2-40B4-BE49-F238E27FC236}">
                <a16:creationId xmlns:a16="http://schemas.microsoft.com/office/drawing/2014/main" id="{0DF34716-C636-D919-2B6C-C7406C145AA5}"/>
              </a:ext>
            </a:extLst>
          </p:cNvPr>
          <p:cNvSpPr txBox="1">
            <a:spLocks/>
          </p:cNvSpPr>
          <p:nvPr/>
        </p:nvSpPr>
        <p:spPr>
          <a:xfrm>
            <a:off x="838199" y="1514667"/>
            <a:ext cx="8857891" cy="58155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Although 3D printing holds enormous potential, it does face some challenges and limitations:</a:t>
            </a:r>
            <a:endParaRPr lang="tr-TR" dirty="0"/>
          </a:p>
        </p:txBody>
      </p:sp>
      <p:pic>
        <p:nvPicPr>
          <p:cNvPr id="8" name="Resim 7" descr="metin, yazı tipi, meneviş mavisi, sayı, numara içeren bir resim&#10;&#10;Açıklama otomatik olarak oluşturuldu">
            <a:extLst>
              <a:ext uri="{FF2B5EF4-FFF2-40B4-BE49-F238E27FC236}">
                <a16:creationId xmlns:a16="http://schemas.microsoft.com/office/drawing/2014/main" id="{34EFEB3E-D3A8-D619-D3C2-6C17FC898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0085" y="1972992"/>
            <a:ext cx="2641058" cy="1194218"/>
          </a:xfrm>
          <a:prstGeom prst="rect">
            <a:avLst/>
          </a:prstGeom>
          <a:ln>
            <a:noFill/>
          </a:ln>
          <a:effectLst>
            <a:softEdge rad="112500"/>
          </a:effectLst>
        </p:spPr>
      </p:pic>
      <p:pic>
        <p:nvPicPr>
          <p:cNvPr id="10" name="Resim 9" descr="kişi, şahıs, giyim, alet, dış mekan içeren bir resim&#10;&#10;Açıklama otomatik olarak oluşturuldu">
            <a:extLst>
              <a:ext uri="{FF2B5EF4-FFF2-40B4-BE49-F238E27FC236}">
                <a16:creationId xmlns:a16="http://schemas.microsoft.com/office/drawing/2014/main" id="{7E950887-51E4-B5A4-C021-D8479269F280}"/>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7211682" y="3287980"/>
            <a:ext cx="4592131" cy="2579657"/>
          </a:xfrm>
          <a:prstGeom prst="rect">
            <a:avLst/>
          </a:prstGeom>
          <a:ln>
            <a:noFill/>
          </a:ln>
          <a:effectLst>
            <a:softEdge rad="112500"/>
          </a:effectLst>
        </p:spPr>
      </p:pic>
      <p:sp>
        <p:nvSpPr>
          <p:cNvPr id="11" name="Metin kutusu 10">
            <a:extLst>
              <a:ext uri="{FF2B5EF4-FFF2-40B4-BE49-F238E27FC236}">
                <a16:creationId xmlns:a16="http://schemas.microsoft.com/office/drawing/2014/main" id="{9FB95421-DECD-661E-FE06-70EBB3E2EF92}"/>
              </a:ext>
            </a:extLst>
          </p:cNvPr>
          <p:cNvSpPr txBox="1"/>
          <p:nvPr/>
        </p:nvSpPr>
        <p:spPr>
          <a:xfrm>
            <a:off x="5942912" y="3064711"/>
            <a:ext cx="1261047" cy="400110"/>
          </a:xfrm>
          <a:prstGeom prst="rect">
            <a:avLst/>
          </a:prstGeom>
          <a:noFill/>
        </p:spPr>
        <p:txBody>
          <a:bodyPr wrap="square" rtlCol="0">
            <a:spAutoFit/>
          </a:bodyPr>
          <a:lstStyle/>
          <a:p>
            <a:r>
              <a:rPr lang="en-GB" sz="1000" dirty="0"/>
              <a:t>High Printing Times</a:t>
            </a:r>
          </a:p>
        </p:txBody>
      </p:sp>
      <p:sp>
        <p:nvSpPr>
          <p:cNvPr id="12" name="Metin kutusu 11">
            <a:extLst>
              <a:ext uri="{FF2B5EF4-FFF2-40B4-BE49-F238E27FC236}">
                <a16:creationId xmlns:a16="http://schemas.microsoft.com/office/drawing/2014/main" id="{5E7C26DD-DE94-C021-7043-B14E309A2FAE}"/>
              </a:ext>
            </a:extLst>
          </p:cNvPr>
          <p:cNvSpPr txBox="1"/>
          <p:nvPr/>
        </p:nvSpPr>
        <p:spPr>
          <a:xfrm>
            <a:off x="8118671" y="2959585"/>
            <a:ext cx="3154838" cy="369332"/>
          </a:xfrm>
          <a:prstGeom prst="rect">
            <a:avLst/>
          </a:prstGeom>
          <a:noFill/>
        </p:spPr>
        <p:txBody>
          <a:bodyPr wrap="none" rtlCol="0">
            <a:spAutoFit/>
          </a:bodyPr>
          <a:lstStyle/>
          <a:p>
            <a:r>
              <a:rPr lang="en-GB" dirty="0"/>
              <a:t>3D printed homemade guns</a:t>
            </a:r>
          </a:p>
        </p:txBody>
      </p:sp>
    </p:spTree>
    <p:extLst>
      <p:ext uri="{BB962C8B-B14F-4D97-AF65-F5344CB8AC3E}">
        <p14:creationId xmlns:p14="http://schemas.microsoft.com/office/powerpoint/2010/main" val="5963600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ahta Yazı">
  <a:themeElements>
    <a:clrScheme name="Tahta Yazı">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ahta Yazı">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ahta Yazı">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TM03090434[[fn=Tahta Yazı]]</Template>
  <TotalTime>5360</TotalTime>
  <Words>914</Words>
  <Application>Microsoft Office PowerPoint</Application>
  <PresentationFormat>Geniş ekran</PresentationFormat>
  <Paragraphs>66</Paragraphs>
  <Slides>11</Slides>
  <Notes>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11</vt:i4>
      </vt:variant>
    </vt:vector>
  </HeadingPairs>
  <TitlesOfParts>
    <vt:vector size="18" baseType="lpstr">
      <vt:lpstr>Arial</vt:lpstr>
      <vt:lpstr>Rockwell</vt:lpstr>
      <vt:lpstr>Rockwell Condensed</vt:lpstr>
      <vt:lpstr>Segoe UI</vt:lpstr>
      <vt:lpstr>Times New Roman</vt:lpstr>
      <vt:lpstr>Wingdings</vt:lpstr>
      <vt:lpstr>Tahta Yazı</vt:lpstr>
      <vt:lpstr>Print Your Dreams: Exploring the World of 3D Printing</vt:lpstr>
      <vt:lpstr>Contents</vt:lpstr>
      <vt:lpstr>Introduction to 3D Printing</vt:lpstr>
      <vt:lpstr>HOW 3D Printers Work</vt:lpstr>
      <vt:lpstr>How 3D PrIntIng Works</vt:lpstr>
      <vt:lpstr>Materials Used in 3D Printing</vt:lpstr>
      <vt:lpstr>Applications of 3D PrIntIng</vt:lpstr>
      <vt:lpstr>Advantages of 3D PrIntIng</vt:lpstr>
      <vt:lpstr>Challenges &amp; Limitations of 3D Printing</vt:lpstr>
      <vt:lpstr>Future of 3D Printing</vt:lpstr>
      <vt:lpstr>Thanks for listening &lt;3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Printing</dc:title>
  <dc:creator>batuhan odçıkın</dc:creator>
  <cp:lastModifiedBy>batuhan odçıkın</cp:lastModifiedBy>
  <cp:revision>46</cp:revision>
  <dcterms:created xsi:type="dcterms:W3CDTF">2023-05-16T11:29:52Z</dcterms:created>
  <dcterms:modified xsi:type="dcterms:W3CDTF">2023-05-25T06:33:27Z</dcterms:modified>
</cp:coreProperties>
</file>